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61" r:id="rId3"/>
    <p:sldId id="287" r:id="rId4"/>
    <p:sldId id="375" r:id="rId5"/>
    <p:sldId id="376" r:id="rId6"/>
    <p:sldId id="394" r:id="rId7"/>
    <p:sldId id="378" r:id="rId8"/>
    <p:sldId id="395" r:id="rId9"/>
    <p:sldId id="418" r:id="rId10"/>
    <p:sldId id="419" r:id="rId11"/>
    <p:sldId id="409" r:id="rId12"/>
    <p:sldId id="410" r:id="rId13"/>
    <p:sldId id="421" r:id="rId14"/>
    <p:sldId id="422" r:id="rId15"/>
    <p:sldId id="423" r:id="rId16"/>
    <p:sldId id="411" r:id="rId17"/>
    <p:sldId id="413" r:id="rId18"/>
    <p:sldId id="424" r:id="rId19"/>
    <p:sldId id="425" r:id="rId20"/>
    <p:sldId id="414" r:id="rId21"/>
    <p:sldId id="415" r:id="rId22"/>
    <p:sldId id="431" r:id="rId23"/>
    <p:sldId id="432" r:id="rId24"/>
    <p:sldId id="434" r:id="rId25"/>
    <p:sldId id="258" r:id="rId26"/>
    <p:sldId id="416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7DA9DF"/>
    <a:srgbClr val="379EF3"/>
    <a:srgbClr val="EBC8C7"/>
    <a:srgbClr val="DE6087"/>
    <a:srgbClr val="67B5B3"/>
    <a:srgbClr val="D4D745"/>
    <a:srgbClr val="87CF90"/>
    <a:srgbClr val="557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48"/>
    <p:restoredTop sz="94634"/>
  </p:normalViewPr>
  <p:slideViewPr>
    <p:cSldViewPr showGuides="1">
      <p:cViewPr varScale="1">
        <p:scale>
          <a:sx n="84" d="100"/>
          <a:sy n="84" d="100"/>
        </p:scale>
        <p:origin x="-1122" y="-78"/>
      </p:cViewPr>
      <p:guideLst>
        <p:guide orient="horz" pos="2122"/>
        <p:guide pos="28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016A414-2756-4DE9-B592-03E14ECF5F6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505061-10BC-4E91-81B2-65280507C47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E2D06F5-AC60-4160-AA71-5B0F7AF1ECE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F2DC9F-E8A1-4634-B229-F9C5F778BEE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D07FE9A-1E1C-4740-8E29-EA234247E0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6FE003-1D3E-4F30-B0B8-9DDDA201A66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2E1111-A484-4AA9-BF95-102D078AD112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7DB0F5-6E8E-4F9A-8686-3933CE02C71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4F34290-ED91-4E24-9C1C-4CE0BC4DA38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E6632D-873A-488E-B036-03B272315346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3AAB6E-F022-4435-AAA9-16751F9CD24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254DD5-BA65-452B-974B-7F0559A9708C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B64B6D3-9766-4168-A772-33774948189A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08DB149-FE23-4BF6-BED3-C12C9994FD7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4"/>
          <p:cNvSpPr/>
          <p:nvPr/>
        </p:nvSpPr>
        <p:spPr>
          <a:xfrm>
            <a:off x="0" y="0"/>
            <a:ext cx="9144000" cy="1428750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矩形 5"/>
          <p:cNvSpPr/>
          <p:nvPr/>
        </p:nvSpPr>
        <p:spPr>
          <a:xfrm>
            <a:off x="0" y="1484313"/>
            <a:ext cx="9144000" cy="5688012"/>
          </a:xfrm>
          <a:prstGeom prst="rect">
            <a:avLst/>
          </a:prstGeom>
          <a:solidFill>
            <a:srgbClr val="7DA9DF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en-US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4341" name="AutoShape 59"/>
          <p:cNvSpPr>
            <a:spLocks noChangeAspect="1" noTextEdit="1"/>
          </p:cNvSpPr>
          <p:nvPr/>
        </p:nvSpPr>
        <p:spPr>
          <a:xfrm>
            <a:off x="6715125" y="825500"/>
            <a:ext cx="1136650" cy="15414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2" name="Group 12"/>
          <p:cNvGrpSpPr/>
          <p:nvPr/>
        </p:nvGrpSpPr>
        <p:grpSpPr>
          <a:xfrm>
            <a:off x="857250" y="760413"/>
            <a:ext cx="409575" cy="333375"/>
            <a:chOff x="0" y="0"/>
            <a:chExt cx="1259" cy="1024"/>
          </a:xfrm>
        </p:grpSpPr>
        <p:sp>
          <p:nvSpPr>
            <p:cNvPr id="1435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38B8D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3" name="Freeform 29"/>
          <p:cNvSpPr>
            <a:spLocks noEditPoints="1"/>
          </p:cNvSpPr>
          <p:nvPr/>
        </p:nvSpPr>
        <p:spPr>
          <a:xfrm>
            <a:off x="1787525" y="760413"/>
            <a:ext cx="407988" cy="3825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4" name="Group 16"/>
          <p:cNvGrpSpPr/>
          <p:nvPr/>
        </p:nvGrpSpPr>
        <p:grpSpPr>
          <a:xfrm>
            <a:off x="3662363" y="696913"/>
            <a:ext cx="382587" cy="382587"/>
            <a:chOff x="0" y="0"/>
            <a:chExt cx="1212" cy="1212"/>
          </a:xfrm>
        </p:grpSpPr>
        <p:sp>
          <p:nvSpPr>
            <p:cNvPr id="1435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5" name="Freeform 40"/>
          <p:cNvSpPr>
            <a:spLocks noEditPoints="1"/>
          </p:cNvSpPr>
          <p:nvPr/>
        </p:nvSpPr>
        <p:spPr>
          <a:xfrm>
            <a:off x="4527550" y="76041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00000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6" name="Group 20"/>
          <p:cNvGrpSpPr/>
          <p:nvPr/>
        </p:nvGrpSpPr>
        <p:grpSpPr>
          <a:xfrm>
            <a:off x="2770188" y="696913"/>
            <a:ext cx="303212" cy="382587"/>
            <a:chOff x="0" y="0"/>
            <a:chExt cx="1139825" cy="1436688"/>
          </a:xfrm>
        </p:grpSpPr>
        <p:sp>
          <p:nvSpPr>
            <p:cNvPr id="1435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249238" y="331788"/>
            <a:ext cx="1728788" cy="172878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8" name="TextBox 26"/>
          <p:cNvSpPr txBox="1"/>
          <p:nvPr/>
        </p:nvSpPr>
        <p:spPr>
          <a:xfrm>
            <a:off x="249555" y="908050"/>
            <a:ext cx="16554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1" dirty="0">
                <a:solidFill>
                  <a:srgbClr val="66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第十单元</a:t>
            </a:r>
            <a:endParaRPr lang="zh-CN" altLang="en-US" sz="2800" b="1" dirty="0">
              <a:solidFill>
                <a:srgbClr val="66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9" name="TextBox 21"/>
          <p:cNvSpPr txBox="1"/>
          <p:nvPr/>
        </p:nvSpPr>
        <p:spPr>
          <a:xfrm>
            <a:off x="1258888" y="2205038"/>
            <a:ext cx="50419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幼儿教师教学口语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口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42410" y="3068955"/>
            <a:ext cx="4538345" cy="350012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（一）根据讲解方式，讲解语可以分为：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①提示性讲解语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②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分析性讲解语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③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补充性讲解语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二、讲解语训练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图片 3" descr="讲解语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0495" y="3148330"/>
            <a:ext cx="4973320" cy="339661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（二）讲解语训练要求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 点拨及时，随机应变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 </a:t>
            </a:r>
            <a:r>
              <a:rPr lang="en-US" altLang="zh-CN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讲解准确，通俗易懂</a:t>
            </a:r>
            <a:endParaRPr lang="en-US" altLang="zh-CN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 </a:t>
            </a:r>
            <a:r>
              <a:rPr lang="en-US" altLang="zh-CN" sz="32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归纳到位，避免重复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二、讲解语训练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讲解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0290" y="3284855"/>
            <a:ext cx="4168775" cy="323596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55688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课堂实训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936625" y="2276475"/>
            <a:ext cx="744791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1.请对以下两位老师的讲解语进行评价。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algn="l">
              <a:buClrTx/>
              <a:buSzTx/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2.如果课堂活动目标是为中班的幼儿讲解“气球为什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514350" indent="-514350"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么会飞”，请你设计一则讲解语。要求讲解准确，通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514350" indent="-514350"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俗易懂。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514350" indent="-514350" algn="l">
              <a:buClrTx/>
              <a:buSzTx/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3.老师让大班的幼儿们谈理想，大部分幼儿都说长大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514350" indent="-514350"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后想当科学家、工程师、老师和医生。听完幼儿们的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514350" indent="-514350" algn="l">
              <a:buClrTx/>
              <a:buSz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理想，你会给出怎样的补充和总结？</a:t>
            </a:r>
            <a:endParaRPr lang="zh-CN" altLang="en-US" sz="2400"/>
          </a:p>
          <a:p>
            <a:pPr marL="514350" indent="-51435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55688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538480" y="1944370"/>
            <a:ext cx="7747000" cy="4208780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93268" y="61658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631825" y="2060575"/>
            <a:ext cx="7735570" cy="40925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这节课大班幼儿进行科学活动，学习《神秘的指纹》。在认识指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纹这一活动环节中，老师这样讲解：“大家看看自己的手指肚，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上面是不是有一圈圈像波纹一样的花纹？就像不同的衣服花纹不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同，每个人手指上的花纹也是不一样的。”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在讲解指纹作用这一教学环节中，老师问道：“小朋友们动脑筋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想一想，生活里这种相似的花纹在哪里见过呢？”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幼1：“妈妈的橡胶手套上有这样的花纹！”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师：很好。那橡胶手套上为什么会有这样的花纹？它有什么作呢？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幼2：橡胶手套滑滑的，有这些花纹可以把东西抓得更紧，可以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增大摩擦。我妈妈说的。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师：大家说得真好。所以，我们的指纹就像橡胶手套上的花纹，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可以增加摩擦力，帮助你拿东西的时候更牢固。（边说边做出抓紧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物品的动作）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9"/>
          <p:cNvSpPr/>
          <p:nvPr/>
        </p:nvSpPr>
        <p:spPr>
          <a:xfrm>
            <a:off x="754380" y="1261110"/>
            <a:ext cx="51923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实训练习题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讲解语案例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55688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67493" y="133953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466090" y="1844675"/>
            <a:ext cx="7747000" cy="4208780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754380" y="1261110"/>
            <a:ext cx="51923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实训练习题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讲解语案例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165023" y="6094095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538480" y="2348230"/>
            <a:ext cx="758634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大班今天的科学活动是观察“盐水里的鸡蛋”。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老师让某个幼儿思考盐水里的鸡蛋浮起来的原因，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幼儿回答：“我们把盐加到了水里，然后用筷子使劲搅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拌，水变得很白，说明水里加的盐很多。这么多盐放进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水里水就变多了，所以鸡蛋就浮起来了。”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老师对幼儿表示了鼓励，然后说道：“很好，这位小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朋友观察得很仔细，他发现把盐加到水里使劲搅拌以后，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水就变得很白，说明水里放了很多盐，这么多盐进入水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里，水变多了，所以鸡蛋就浮起来了。”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（一）根据提问方式，提问语可以分为：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①描述式提问语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②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填空式提问语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③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选择式提问语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④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比较式提问语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⑤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假设式提问语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⑥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连环式提问语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三、提问语训练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 descr="提问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9365" y="3623945"/>
            <a:ext cx="3648710" cy="279971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（二）提问语训练要求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 问点准确，针对性强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 </a:t>
            </a:r>
            <a:r>
              <a:rPr lang="en-US" altLang="zh-CN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激发兴趣，启发智能</a:t>
            </a:r>
            <a:endParaRPr lang="en-US" altLang="zh-CN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 </a:t>
            </a:r>
            <a:r>
              <a:rPr lang="en-US" altLang="zh-CN" sz="32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难度适当，层层递进</a:t>
            </a:r>
            <a:endParaRPr lang="en-US" altLang="zh-CN" sz="3200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三、提问语训练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讲解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0290" y="3284855"/>
            <a:ext cx="4168775" cy="323596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课堂实训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Impact" panose="020B0806030902050204" pitchFamily="34" charset="0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936625" y="2259013"/>
            <a:ext cx="7493000" cy="3107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1.请设计一系列提问语，让幼儿能够巩固记忆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如下知识点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（1）北京是国家首都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（2）北京是直辖市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（3）济南是山东的省会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（4）中国是世界上第三面积大的国家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（5）河南、河北与山东省西部相邻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278765" y="2127250"/>
            <a:ext cx="8610600" cy="3712845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课堂实训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278765" y="2087245"/>
            <a:ext cx="845566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以下两位老师的提问语，你觉得哪一种更好？为什么？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大班1和大班2的幼儿学习了童话《卖火柴的小女孩》。在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到故事中最后一句“谁也不知道她曾经看到过多么美丽的东西，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她曾经多么幸福，跟着她奶奶一起走向新年的幸福中去”时，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两个班的老师分别是这样提问的：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教师1：请联系整个故事想一想，小女孩在什么时候什么情况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下感到过幸福?小女孩的这种幸福你希望拥有吗？为什么小女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孩明明死了，却要说她是走向新年的幸福中去了呢？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 algn="l">
              <a:buClrTx/>
              <a:buSz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教师2：你觉得“谁”是指哪些人？他们不知道的情况有哪些？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 algn="l">
              <a:buClrTx/>
              <a:buSz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小女孩的“幸福”是不是真正的幸福？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（一）根据小结方式，小结语可以分为：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①归纳总结式小结语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②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练习巩固式小结语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③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拓展延伸式小结语。</a:t>
            </a: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四、小结语训练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 descr="小结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4390" y="3213100"/>
            <a:ext cx="4222115" cy="333946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536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5365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66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5379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0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7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68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5377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8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69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5370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5375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6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1" name="TextBox 26"/>
          <p:cNvSpPr txBox="1"/>
          <p:nvPr/>
        </p:nvSpPr>
        <p:spPr>
          <a:xfrm>
            <a:off x="825500" y="476250"/>
            <a:ext cx="77073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第一节 认识幼儿教师教学口语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幼儿教师为达到教学目标，组织幼儿进行教学活动时使用的语言，是幼儿教育教学工作的必备工具，也是幼儿教师必须掌握的职业口语技能。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帮助幼儿教师更好地组织教学活动，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启发幼儿回忆已有经验，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激发幼儿积极思考问题，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提高幼儿教学质量、思维智力和语言水平意义。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社会性的特点：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教学基本环节：课前导入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课堂讲解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课堂提问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课后小结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教学口语分类：导入语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—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讲解语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提问语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 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小结语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22580" y="1123950"/>
            <a:ext cx="4380230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一、幼儿教师教学口语定义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322263" y="443738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二、幼儿教师教学口语分类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（二）小结语训练要求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 条理清晰，重点突出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 </a:t>
            </a:r>
            <a:r>
              <a:rPr lang="en-US" altLang="zh-CN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维持兴趣，引导科学</a:t>
            </a:r>
            <a:endParaRPr lang="en-US" altLang="zh-CN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 </a:t>
            </a:r>
            <a:r>
              <a:rPr lang="en-US" altLang="zh-CN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讲究联系，富有启发</a:t>
            </a:r>
            <a:endParaRPr lang="en-US" altLang="zh-CN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en-US" altLang="zh-CN" sz="3200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四、小结语训练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讲解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0290" y="3284855"/>
            <a:ext cx="4168775" cy="323596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课堂实训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Impact" panose="020B0806030902050204" pitchFamily="34" charset="0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936625" y="2258378"/>
            <a:ext cx="749300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1.如果让你带领幼儿们聆听《卖火柴的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小女孩》这一故事，请设计一则小结语，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要求概括凝练，联系生活，并能升华幼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儿情感。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780415" y="1988185"/>
            <a:ext cx="7790815" cy="4344670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课堂实训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Impact" panose="020B0806030902050204" pitchFamily="34" charset="0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236778" y="621157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906145" y="2132330"/>
            <a:ext cx="7539355" cy="40925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2.下面是有关爱因斯坦的情况，请提取重点，归纳概括，写一段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介绍爱因斯坦的文字。要求简洁凝练，条理清晰。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①爱因斯坦1921年发现了光电效应，为此，荣获诺贝尔物理奖。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②爱因斯坦在物理学上最重要的贡献是创立了相对论。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③爱因斯坦生于德国，后迁居美国。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④爱因斯坦是20世纪最杰出的物理学家。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⑤爱因斯坦1879年出生，1955年去世。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⑥英国大物理学家汤姆生激动地说：“爱因斯坦的相对论是人类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思想史上最伟大的成就之一。”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⑦爱因斯坦是一位可以和牛顿媲美的科学家。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⑧普朗克发现了量子论，量子论与爱因斯坦的相对论构成了20世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纪物理学的两大支柱。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单元小结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b="1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3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50" y="1490345"/>
            <a:ext cx="8023225" cy="47980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思考与练习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936625" y="2276158"/>
            <a:ext cx="749300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什么是幼儿教师教学口语？幼儿教师教学口语有哪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些分类？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幼儿教师教学口语有哪些特点和坚持的原则？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常见的幼儿教师导入语有哪些？练习导入语需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注意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哪些事项？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常见的幼儿教师讲解语有哪些？练习讲解语需注意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哪些事项？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思考与练习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936625" y="2319338"/>
            <a:ext cx="749300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常见的幼儿教师提问语有哪些？练习提问语需注意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哪些事项？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常见的幼儿教师小结语有哪些？练习小结语需注意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哪些事项？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借助教具辅助教学需要注意什么问题？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幼儿教师教学口语针对不同阶段幼儿，在语言使用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上分别有哪些要求？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388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6389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0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6401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1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2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6399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6393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94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6397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555" y="1195705"/>
            <a:ext cx="4323080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</a:t>
            </a:r>
            <a:r>
              <a:rPr kumimoji="0" 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导入语</a:t>
            </a:r>
            <a:endParaRPr kumimoji="0" 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活跃课堂气氛，唤起幼儿注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意力，激发幼儿学习兴趣。 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讲解语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组织教学内容，讲授知识技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能，传达情绪情感，直接影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响教学活动的重点和难点。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</a:t>
            </a:r>
            <a:r>
              <a:rPr kumimoji="0" 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提问语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启发幼儿思考，促进幼儿积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极反应，贯穿整个教学活动。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4.讲解语</a:t>
            </a:r>
            <a:endParaRPr kumimoji="0" lang="zh-CN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归纳知识，延伸学习，升华情感，加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深幼儿对课堂学习的理解和记忆，增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强幼儿学习的成就感，进一步激发求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知欲。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6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8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（一） </a:t>
            </a:r>
            <a:r>
              <a:rPr lang="zh-CN" sz="2400" b="1" dirty="0">
                <a:latin typeface="宋体" panose="02010600030101010101" pitchFamily="2" charset="-122"/>
              </a:rPr>
              <a:t>规范性</a:t>
            </a:r>
            <a:endParaRPr 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普通话的语音规范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幼儿教师在进行教学过程中需要使用标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准而流利的普通话。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教学口语的用词规范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幼儿教师在进行口语教学的过程中确保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用词合理，表达准确。</a:t>
            </a: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（二） </a:t>
            </a:r>
            <a:r>
              <a:rPr lang="zh-CN" sz="2400" b="1" dirty="0">
                <a:latin typeface="宋体" panose="02010600030101010101" pitchFamily="2" charset="-122"/>
              </a:rPr>
              <a:t>形象性</a:t>
            </a:r>
            <a:endParaRPr 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幼儿教师要善于创造直观形象，唤起幼儿对具体事物的真切感知</a:t>
            </a: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掌握和运用多种修辞方式；</a:t>
            </a:r>
            <a:endParaRPr lang="en-US" altLang="zh-CN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巧妙运用拟声词、摹色词、叠音词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；</a:t>
            </a:r>
            <a:endParaRPr lang="zh-CN" altLang="en-US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多使用动态感语言</a:t>
            </a:r>
            <a:endParaRPr lang="en-US" altLang="zh-CN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幼儿教师教学口语特点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412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7413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742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5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6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742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7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8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742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19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2" cy="5403850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（三） </a:t>
            </a:r>
            <a:r>
              <a:rPr lang="zh-CN" sz="2400" b="1" dirty="0">
                <a:latin typeface="宋体" panose="02010600030101010101" pitchFamily="2" charset="-122"/>
              </a:rPr>
              <a:t>逻辑性</a:t>
            </a:r>
            <a:endParaRPr 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用精确的语汇表达知识的内涵；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用言简意赅的语句表达丰富的内容；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用层次分明的语序表达明确的目的。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（四） </a:t>
            </a:r>
            <a:r>
              <a:rPr lang="zh-CN" sz="2400" b="1" dirty="0">
                <a:latin typeface="宋体" panose="02010600030101010101" pitchFamily="2" charset="-122"/>
              </a:rPr>
              <a:t>针对性</a:t>
            </a:r>
            <a:endParaRPr lang="zh-CN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根据不同的幼儿教学对象运用不同的语言，做到因材施教。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小班为3-4岁幼儿</a:t>
            </a:r>
            <a:endParaRPr lang="en-US" altLang="zh-CN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中班为4-5岁幼儿</a:t>
            </a:r>
            <a:endParaRPr lang="en-US" altLang="zh-CN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大班为5-6岁幼儿</a:t>
            </a:r>
            <a:endParaRPr lang="en-US" altLang="zh-CN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altLang="zh-CN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249238" y="1123950"/>
            <a:ext cx="475456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三、 幼儿教师教学口语特点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（一）根据导入方式，导入语可以分为：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①</a:t>
            </a:r>
            <a:r>
              <a:rPr kumimoji="0" 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直入式导入语</a:t>
            </a:r>
            <a:endParaRPr kumimoji="0" 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②悬念式导入语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③情境式导入语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一、导入语训练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 descr="导入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7310" y="3369310"/>
            <a:ext cx="5063490" cy="323024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785813" y="0"/>
            <a:ext cx="8358187" cy="126841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第二节 幼儿教师教学口语技能训练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0" y="1052513"/>
            <a:ext cx="9144000" cy="5805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460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19461" name="矩形 10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2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19475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3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76923C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4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19473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65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9466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19471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5372" name="内容占位符 28"/>
          <p:cNvSpPr>
            <a:spLocks noGrp="1"/>
          </p:cNvSpPr>
          <p:nvPr>
            <p:ph idx="1"/>
          </p:nvPr>
        </p:nvSpPr>
        <p:spPr>
          <a:xfrm>
            <a:off x="249238" y="1195388"/>
            <a:ext cx="8894763" cy="5403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（二）导入语训练要求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1. 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精心设计，富有创意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2. </a:t>
            </a:r>
            <a:r>
              <a:rPr lang="zh-CN" altLang="en-US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逻辑清晰，重点突出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3. </a:t>
            </a: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教具简单，选用合理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 panose="020F0502020204030204" pitchFamily="34" charset="0"/>
              </a:rPr>
              <a:t>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1" name="圆角矩形 19"/>
          <p:cNvSpPr/>
          <p:nvPr/>
        </p:nvSpPr>
        <p:spPr>
          <a:xfrm>
            <a:off x="177800" y="1123950"/>
            <a:ext cx="3529013" cy="5334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一、导入语训练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讲解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0290" y="3284855"/>
            <a:ext cx="4168775" cy="323596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55688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188"/>
            <a:ext cx="30559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课堂实训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936625" y="2276475"/>
            <a:ext cx="743966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1.在小班的讲故事活动中，活动目标是聆听故事《猫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和老鼠》。这位老师的导入语出现了什么问题？请试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着修改这位老师的导入语。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2.如果教学目标是为大班的幼儿解释“电”，请设计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一则导入语。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3.请选择一首儿歌朗读或者演唱，要求绘声绘色，并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配合肢体语言。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5"/>
          <p:cNvSpPr/>
          <p:nvPr/>
        </p:nvSpPr>
        <p:spPr>
          <a:xfrm>
            <a:off x="0" y="1071563"/>
            <a:ext cx="9144000" cy="5786437"/>
          </a:xfrm>
          <a:prstGeom prst="rect">
            <a:avLst/>
          </a:prstGeom>
          <a:solidFill>
            <a:srgbClr val="CC4444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Rettangolo 5"/>
          <p:cNvSpPr/>
          <p:nvPr/>
        </p:nvSpPr>
        <p:spPr>
          <a:xfrm rot="10800000">
            <a:off x="7286625" y="5357813"/>
            <a:ext cx="785813" cy="6429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4" name="Rettangolo arrotondato 27"/>
          <p:cNvSpPr/>
          <p:nvPr/>
        </p:nvSpPr>
        <p:spPr>
          <a:xfrm>
            <a:off x="4071938" y="1357313"/>
            <a:ext cx="4498975" cy="1790700"/>
          </a:xfrm>
          <a:prstGeom prst="roundRect">
            <a:avLst>
              <a:gd name="adj" fmla="val 16667"/>
            </a:avLst>
          </a:prstGeom>
          <a:noFill/>
          <a:ln w="25400">
            <a:noFill/>
          </a:ln>
        </p:spPr>
        <p:txBody>
          <a:bodyPr anchor="ctr" anchorCtr="0"/>
          <a:p>
            <a:pPr algn="ctr"/>
            <a:endParaRPr lang="zh-CN" altLang="zh-CN" sz="4800" dirty="0">
              <a:solidFill>
                <a:schemeClr val="bg1"/>
              </a:solidFill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sp>
        <p:nvSpPr>
          <p:cNvPr id="30725" name="Rettangolo 5"/>
          <p:cNvSpPr/>
          <p:nvPr/>
        </p:nvSpPr>
        <p:spPr>
          <a:xfrm>
            <a:off x="857250" y="2127250"/>
            <a:ext cx="7572375" cy="3643313"/>
          </a:xfrm>
          <a:prstGeom prst="roundRect">
            <a:avLst>
              <a:gd name="adj" fmla="val 2819"/>
            </a:avLst>
          </a:prstGeom>
          <a:solidFill>
            <a:schemeClr val="bg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MS PGothic" panose="020B0600070205080204" pitchFamily="34" charset="-128"/>
              <a:ea typeface="MS PGothic" panose="020B0600070205080204" pitchFamily="34" charset="-128"/>
              <a:sym typeface="MS PGothic" panose="020B0600070205080204" pitchFamily="34" charset="-128"/>
            </a:endParaRPr>
          </a:p>
        </p:txBody>
      </p:sp>
      <p:sp>
        <p:nvSpPr>
          <p:cNvPr id="30726" name="矩形 12"/>
          <p:cNvSpPr/>
          <p:nvPr/>
        </p:nvSpPr>
        <p:spPr>
          <a:xfrm>
            <a:off x="785813" y="0"/>
            <a:ext cx="8358187" cy="1071563"/>
          </a:xfrm>
          <a:prstGeom prst="rect">
            <a:avLst/>
          </a:prstGeom>
          <a:solidFill>
            <a:srgbClr val="F1F1F1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7" name="矩形 13"/>
          <p:cNvSpPr/>
          <p:nvPr/>
        </p:nvSpPr>
        <p:spPr>
          <a:xfrm>
            <a:off x="0" y="0"/>
            <a:ext cx="857250" cy="1071563"/>
          </a:xfrm>
          <a:prstGeom prst="rect">
            <a:avLst/>
          </a:prstGeom>
          <a:solidFill>
            <a:srgbClr val="38B8D5"/>
          </a:solidFill>
          <a:ln w="25400">
            <a:noFill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矩形 19"/>
          <p:cNvSpPr/>
          <p:nvPr/>
        </p:nvSpPr>
        <p:spPr>
          <a:xfrm>
            <a:off x="825500" y="1373505"/>
            <a:ext cx="57511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实训练习题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导入语案例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1071563" y="563563"/>
            <a:ext cx="409575" cy="333375"/>
            <a:chOff x="0" y="0"/>
            <a:chExt cx="1259" cy="1024"/>
          </a:xfrm>
        </p:grpSpPr>
        <p:sp>
          <p:nvSpPr>
            <p:cNvPr id="30740" name="Freeform 23"/>
            <p:cNvSpPr/>
            <p:nvPr/>
          </p:nvSpPr>
          <p:spPr>
            <a:xfrm>
              <a:off x="0" y="0"/>
              <a:ext cx="1259" cy="598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4"/>
            <p:cNvSpPr/>
            <p:nvPr/>
          </p:nvSpPr>
          <p:spPr>
            <a:xfrm>
              <a:off x="175" y="137"/>
              <a:ext cx="905" cy="88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0" name="Freeform 29"/>
          <p:cNvSpPr>
            <a:spLocks noEditPoints="1"/>
          </p:cNvSpPr>
          <p:nvPr/>
        </p:nvSpPr>
        <p:spPr>
          <a:xfrm>
            <a:off x="2000250" y="563563"/>
            <a:ext cx="409575" cy="3825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1" name="Group 13"/>
          <p:cNvGrpSpPr/>
          <p:nvPr/>
        </p:nvGrpSpPr>
        <p:grpSpPr>
          <a:xfrm>
            <a:off x="3876675" y="500063"/>
            <a:ext cx="381000" cy="382587"/>
            <a:chOff x="0" y="0"/>
            <a:chExt cx="1212" cy="1212"/>
          </a:xfrm>
        </p:grpSpPr>
        <p:sp>
          <p:nvSpPr>
            <p:cNvPr id="30738" name="Freeform 34"/>
            <p:cNvSpPr/>
            <p:nvPr/>
          </p:nvSpPr>
          <p:spPr>
            <a:xfrm>
              <a:off x="267" y="0"/>
              <a:ext cx="678" cy="549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9" name="Freeform 35"/>
            <p:cNvSpPr/>
            <p:nvPr/>
          </p:nvSpPr>
          <p:spPr>
            <a:xfrm>
              <a:off x="0" y="605"/>
              <a:ext cx="1212" cy="607"/>
            </a:xfrm>
            <a:custGeom>
              <a:avLst/>
              <a:gdLst/>
              <a:ahLst/>
              <a:cxnLst/>
              <a:pathLst/>
            </a:custGeom>
            <a:solidFill>
              <a:srgbClr val="26262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Freeform 40"/>
          <p:cNvSpPr>
            <a:spLocks noEditPoints="1"/>
          </p:cNvSpPr>
          <p:nvPr/>
        </p:nvSpPr>
        <p:spPr>
          <a:xfrm>
            <a:off x="4741863" y="563563"/>
            <a:ext cx="473075" cy="319087"/>
          </a:xfrm>
          <a:custGeom>
            <a:avLst/>
            <a:gdLst/>
            <a:ahLst/>
            <a:cxnLst/>
            <a:pathLst/>
          </a:custGeom>
          <a:solidFill>
            <a:srgbClr val="262626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733" name="Group 17"/>
          <p:cNvGrpSpPr/>
          <p:nvPr/>
        </p:nvGrpSpPr>
        <p:grpSpPr>
          <a:xfrm>
            <a:off x="2984500" y="500063"/>
            <a:ext cx="303213" cy="382587"/>
            <a:chOff x="0" y="0"/>
            <a:chExt cx="1139825" cy="1436688"/>
          </a:xfrm>
        </p:grpSpPr>
        <p:sp>
          <p:nvSpPr>
            <p:cNvPr id="30736" name="Freeform 62"/>
            <p:cNvSpPr/>
            <p:nvPr/>
          </p:nvSpPr>
          <p:spPr>
            <a:xfrm>
              <a:off x="0" y="566738"/>
              <a:ext cx="1139825" cy="86995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Freeform 61"/>
            <p:cNvSpPr/>
            <p:nvPr/>
          </p:nvSpPr>
          <p:spPr>
            <a:xfrm>
              <a:off x="71438" y="0"/>
              <a:ext cx="990600" cy="495300"/>
            </a:xfrm>
            <a:custGeom>
              <a:avLst/>
              <a:gdLst/>
              <a:ahLst/>
              <a:cxnLst/>
              <a:pathLst/>
            </a:custGeom>
            <a:solidFill>
              <a:srgbClr val="CC3333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矩形 52"/>
          <p:cNvSpPr/>
          <p:nvPr/>
        </p:nvSpPr>
        <p:spPr>
          <a:xfrm>
            <a:off x="7053263" y="6000750"/>
            <a:ext cx="11620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r>
              <a:rPr lang="en-US" altLang="zh-CN" sz="3600" b="1" i="1" dirty="0">
                <a:solidFill>
                  <a:schemeClr val="bg1"/>
                </a:solidFill>
                <a:latin typeface="Chiller" panose="04020404031007020602" pitchFamily="82" charset="0"/>
                <a:sym typeface="Arial" panose="020B0604020202020204" pitchFamily="34" charset="0"/>
              </a:rPr>
              <a:t>To DO: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35" name="TextBox 31"/>
          <p:cNvSpPr txBox="1"/>
          <p:nvPr/>
        </p:nvSpPr>
        <p:spPr>
          <a:xfrm>
            <a:off x="668020" y="2204085"/>
            <a:ext cx="762508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514350" indent="-514350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小朋友们，今天老师和大家一起做一个游戏好不好？大家开不开心？喜不喜欢？当然，老师知道每个人的兴趣爱好是不一样的，老师喜欢的游戏有的小朋友未必喜欢，你喜欢的游戏你的小伙伴未必喜欢。有的小朋友最喜欢玩捉迷藏，有的小朋友却最爱玩丢手绢，还有的小朋友最喜欢跳绳。女孩子更喜欢玩过家家，喜欢洋娃娃，男孩子更爱玩带兵打仗游戏，喜欢玩具枪和推土机。可要一说到捉迷藏啊，老师就想到了自己小时候，那时候老师可没有大家幸福，没有那么多玩具。你们现在的玩具种类真丰富呀，布娃娃，绒绒球，飞机，坦克，小火车，还有变形金刚，乐高积木。可老师小时候只能玩捉迷藏，捉迷藏也叫‘藏猫猫’，小朋友知道捉迷藏为什么叫‘藏猫猫’吗？从名字就能看出来，原来这个游戏和猫咪有关。说到猫咪就想到了老鼠，那小朋友们想不想听一个关于猫和老鼠的故事呢？”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/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tags/tag1.xml><?xml version="1.0" encoding="utf-8"?>
<p:tagLst xmlns:p="http://schemas.openxmlformats.org/presentationml/2006/main">
  <p:tag name="KSO_WM_UNIT_PLACING_PICTURE_USER_VIEWPORT" val="{&quot;height&quot;:3997,&quot;width&quot;:8297}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75000"/>
          </a:schemeClr>
        </a:solidFill>
        <a:ln w="25400">
          <a:solidFill>
            <a:schemeClr val="accent6">
              <a:lumMod val="40000"/>
              <a:lumOff val="60000"/>
            </a:schemeClr>
          </a:solidFill>
          <a:miter lim="800000"/>
        </a:ln>
      </a:spPr>
      <a:bodyPr anchor="ctr"/>
      <a:lstStyle>
        <a:defPPr algn="ctr">
          <a:defRPr>
            <a:solidFill>
              <a:srgbClr val="FFFFFF"/>
            </a:solidFill>
            <a:latin typeface="宋体" panose="02010600030101010101" pitchFamily="2" charset="-122"/>
            <a:sym typeface="宋体" panose="02010600030101010101" pitchFamily="2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3469</Words>
  <Application>WPS 演示</Application>
  <PresentationFormat>全屏显示(4:3)</PresentationFormat>
  <Paragraphs>415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Arial Black</vt:lpstr>
      <vt:lpstr>黑体</vt:lpstr>
      <vt:lpstr>微软雅黑</vt:lpstr>
      <vt:lpstr>楷体</vt:lpstr>
      <vt:lpstr>MS PGothic</vt:lpstr>
      <vt:lpstr>Impact</vt:lpstr>
      <vt:lpstr>Chiller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yingzi</dc:creator>
  <cp:lastModifiedBy>PEACEUP</cp:lastModifiedBy>
  <cp:revision>354</cp:revision>
  <dcterms:created xsi:type="dcterms:W3CDTF">2011-03-25T03:20:00Z</dcterms:created>
  <dcterms:modified xsi:type="dcterms:W3CDTF">2022-04-10T02:45:59Z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117EFCDCDE5B49BE9851BD2DEFAD416B</vt:lpwstr>
  </property>
</Properties>
</file>