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261" r:id="rId3"/>
    <p:sldId id="287" r:id="rId4"/>
    <p:sldId id="375" r:id="rId5"/>
    <p:sldId id="378" r:id="rId6"/>
    <p:sldId id="379" r:id="rId7"/>
    <p:sldId id="400" r:id="rId8"/>
    <p:sldId id="401" r:id="rId9"/>
    <p:sldId id="402" r:id="rId10"/>
    <p:sldId id="403" r:id="rId11"/>
    <p:sldId id="404" r:id="rId12"/>
    <p:sldId id="406" r:id="rId13"/>
    <p:sldId id="407" r:id="rId14"/>
    <p:sldId id="258" r:id="rId15"/>
  </p:sldIdLst>
  <p:sldSz cx="9144000" cy="6858000" type="screen4x3"/>
  <p:notesSz cx="6858000" cy="9144000"/>
  <p:custDataLst>
    <p:tags r:id="rId20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7DA9DF"/>
    <a:srgbClr val="379EF3"/>
    <a:srgbClr val="EBC8C7"/>
    <a:srgbClr val="DE6087"/>
    <a:srgbClr val="67B5B3"/>
    <a:srgbClr val="D4D745"/>
    <a:srgbClr val="87CF90"/>
    <a:srgbClr val="557A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248"/>
    <p:restoredTop sz="94634"/>
  </p:normalViewPr>
  <p:slideViewPr>
    <p:cSldViewPr showGuides="1">
      <p:cViewPr varScale="1">
        <p:scale>
          <a:sx n="84" d="100"/>
          <a:sy n="84" d="100"/>
        </p:scale>
        <p:origin x="-1122" y="-78"/>
      </p:cViewPr>
      <p:guideLst>
        <p:guide orient="horz" pos="213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33" cy="72033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gs" Target="tags/tag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016A414-2756-4DE9-B592-03E14ECF5F64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E505061-10BC-4E91-81B2-65280507C47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E2D06F5-AC60-4160-AA71-5B0F7AF1ECEE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7F2DC9F-E8A1-4634-B229-F9C5F778BEE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D07FE9A-1E1C-4740-8E29-EA234247E046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76FE003-1D3E-4F30-B0B8-9DDDA201A667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72E1111-A484-4AA9-BF95-102D078AD112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47DB0F5-6E8E-4F9A-8686-3933CE02C71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4F34290-ED91-4E24-9C1C-4CE0BC4DA38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7E6632D-873A-488E-B036-03B272315346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63AAB6E-F022-4435-AAA9-16751F9CD24C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E254DD5-BA65-452B-974B-7F0559A9708C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B64B6D3-9766-4168-A772-33774948189A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 sz="1200">
                <a:solidFill>
                  <a:srgbClr val="898989"/>
                </a:solidFill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08DB149-FE23-4BF6-BED3-C12C9994FD7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>
                <a:solidFill>
                  <a:srgbClr val="898989"/>
                </a:solidFill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>
    <p:wipe dir="r"/>
  </p:transition>
  <p:hf sldNum="0" hdr="0" ftr="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矩形 4"/>
          <p:cNvSpPr/>
          <p:nvPr/>
        </p:nvSpPr>
        <p:spPr>
          <a:xfrm>
            <a:off x="0" y="0"/>
            <a:ext cx="9144000" cy="1428750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en-US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39" name="矩形 5"/>
          <p:cNvSpPr/>
          <p:nvPr/>
        </p:nvSpPr>
        <p:spPr>
          <a:xfrm>
            <a:off x="0" y="1484313"/>
            <a:ext cx="9144000" cy="5688012"/>
          </a:xfrm>
          <a:prstGeom prst="rect">
            <a:avLst/>
          </a:prstGeom>
          <a:solidFill>
            <a:srgbClr val="7DA9DF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en-US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40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en-US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4341" name="AutoShape 59"/>
          <p:cNvSpPr>
            <a:spLocks noChangeAspect="1" noTextEdit="1"/>
          </p:cNvSpPr>
          <p:nvPr/>
        </p:nvSpPr>
        <p:spPr>
          <a:xfrm>
            <a:off x="6715125" y="825500"/>
            <a:ext cx="1136650" cy="15414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4342" name="Group 12"/>
          <p:cNvGrpSpPr/>
          <p:nvPr/>
        </p:nvGrpSpPr>
        <p:grpSpPr>
          <a:xfrm>
            <a:off x="857250" y="760413"/>
            <a:ext cx="409575" cy="333375"/>
            <a:chOff x="0" y="0"/>
            <a:chExt cx="1259" cy="1024"/>
          </a:xfrm>
        </p:grpSpPr>
        <p:sp>
          <p:nvSpPr>
            <p:cNvPr id="14355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38B8D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56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38B8D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4343" name="Freeform 29"/>
          <p:cNvSpPr>
            <a:spLocks noEditPoints="1"/>
          </p:cNvSpPr>
          <p:nvPr/>
        </p:nvSpPr>
        <p:spPr>
          <a:xfrm>
            <a:off x="1787525" y="760413"/>
            <a:ext cx="407988" cy="382587"/>
          </a:xfrm>
          <a:custGeom>
            <a:avLst/>
            <a:gdLst/>
            <a:ahLst/>
            <a:cxnLst/>
            <a:pathLst/>
          </a:custGeom>
          <a:solidFill>
            <a:srgbClr val="000000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4344" name="Group 16"/>
          <p:cNvGrpSpPr/>
          <p:nvPr/>
        </p:nvGrpSpPr>
        <p:grpSpPr>
          <a:xfrm>
            <a:off x="3662363" y="696913"/>
            <a:ext cx="382587" cy="382587"/>
            <a:chOff x="0" y="0"/>
            <a:chExt cx="1212" cy="1212"/>
          </a:xfrm>
        </p:grpSpPr>
        <p:sp>
          <p:nvSpPr>
            <p:cNvPr id="14353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000000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54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000000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4345" name="Freeform 40"/>
          <p:cNvSpPr>
            <a:spLocks noEditPoints="1"/>
          </p:cNvSpPr>
          <p:nvPr/>
        </p:nvSpPr>
        <p:spPr>
          <a:xfrm>
            <a:off x="4527550" y="76041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000000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4346" name="Group 20"/>
          <p:cNvGrpSpPr/>
          <p:nvPr/>
        </p:nvGrpSpPr>
        <p:grpSpPr>
          <a:xfrm>
            <a:off x="2770188" y="696913"/>
            <a:ext cx="303212" cy="382587"/>
            <a:chOff x="0" y="0"/>
            <a:chExt cx="1139825" cy="1436688"/>
          </a:xfrm>
        </p:grpSpPr>
        <p:sp>
          <p:nvSpPr>
            <p:cNvPr id="14351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000000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52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000000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6" name="椭圆 25"/>
          <p:cNvSpPr/>
          <p:nvPr/>
        </p:nvSpPr>
        <p:spPr>
          <a:xfrm>
            <a:off x="249238" y="331788"/>
            <a:ext cx="1728788" cy="1728788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348" name="TextBox 26"/>
          <p:cNvSpPr txBox="1"/>
          <p:nvPr/>
        </p:nvSpPr>
        <p:spPr>
          <a:xfrm>
            <a:off x="249555" y="908050"/>
            <a:ext cx="165544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sz="2800" b="1" dirty="0">
                <a:solidFill>
                  <a:srgbClr val="66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第七单元</a:t>
            </a:r>
            <a:endParaRPr lang="zh-CN" altLang="en-US" sz="2800" b="1" dirty="0">
              <a:solidFill>
                <a:srgbClr val="66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349" name="TextBox 21"/>
          <p:cNvSpPr txBox="1"/>
          <p:nvPr/>
        </p:nvSpPr>
        <p:spPr>
          <a:xfrm>
            <a:off x="2410778" y="2204403"/>
            <a:ext cx="50419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讲故事训练</a:t>
            </a:r>
            <a:endParaRPr lang="zh-CN" altLang="en-US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1" name="图片 100"/>
          <p:cNvPicPr/>
          <p:nvPr/>
        </p:nvPicPr>
        <p:blipFill>
          <a:blip r:embed="rId1"/>
          <a:stretch>
            <a:fillRect/>
          </a:stretch>
        </p:blipFill>
        <p:spPr>
          <a:xfrm flipH="1">
            <a:off x="1787525" y="3500755"/>
            <a:ext cx="5503545" cy="268541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6388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6389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6390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6401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02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6391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6392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6399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00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6393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639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6397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398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4742180" y="2420620"/>
            <a:ext cx="3568065" cy="22733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（三）态势语训练</a:t>
            </a:r>
            <a:endParaRPr kumimoji="0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1.服饰语</a:t>
            </a:r>
            <a:endParaRPr kumimoji="0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2.身姿语</a:t>
            </a:r>
            <a:endParaRPr kumimoji="0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3.手势语</a:t>
            </a:r>
            <a:endParaRPr kumimoji="0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4.目光语</a:t>
            </a:r>
            <a:endParaRPr kumimoji="0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5.表情语</a:t>
            </a:r>
            <a:endParaRPr kumimoji="0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249238" y="1123950"/>
            <a:ext cx="4754563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二、 态势语的运用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70280" y="2059940"/>
            <a:ext cx="2726055" cy="442341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6388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6389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6390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6401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02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6391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6392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6399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00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6393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639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6397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398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689610" y="2132330"/>
            <a:ext cx="3568065" cy="22733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（</a:t>
            </a:r>
            <a:r>
              <a:rPr kumimoji="0" lang="zh-CN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一</a:t>
            </a:r>
            <a:r>
              <a:rPr kumimoji="0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）故事开头</a:t>
            </a:r>
            <a:endParaRPr kumimoji="0" sz="3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1.猜谜法</a:t>
            </a:r>
            <a:endParaRPr kumimoji="0" sz="3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2.唱歌法</a:t>
            </a:r>
            <a:endParaRPr kumimoji="0" sz="3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3.提问法</a:t>
            </a:r>
            <a:endParaRPr kumimoji="0" sz="3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4.利用小道具</a:t>
            </a:r>
            <a:endParaRPr kumimoji="0" sz="3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5.画画儿法</a:t>
            </a:r>
            <a:endParaRPr kumimoji="0" sz="3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249238" y="1123950"/>
            <a:ext cx="4754563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三、 开头和结尾的方式 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57675" y="2708275"/>
            <a:ext cx="4782820" cy="319278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6388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6389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6390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6401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02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6391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6392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6399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00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6393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639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6397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398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689610" y="2132330"/>
            <a:ext cx="7880985" cy="22733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（二）故事结尾</a:t>
            </a:r>
            <a:endParaRPr kumimoji="0" sz="3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     </a:t>
            </a:r>
            <a:r>
              <a:rPr kumimoji="0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故事结尾可以通过在高潮中结束或者续编巧妙地让小听众记住，但是要忌啰嗦和生硬。</a:t>
            </a:r>
            <a:endParaRPr kumimoji="0" sz="3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249238" y="1123950"/>
            <a:ext cx="4754563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三、 开头和结尾的方式 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6905" y="4653915"/>
            <a:ext cx="5495290" cy="2148205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矩形 5"/>
          <p:cNvSpPr/>
          <p:nvPr/>
        </p:nvSpPr>
        <p:spPr>
          <a:xfrm>
            <a:off x="0" y="1071563"/>
            <a:ext cx="9144000" cy="5786437"/>
          </a:xfrm>
          <a:prstGeom prst="rect">
            <a:avLst/>
          </a:prstGeom>
          <a:solidFill>
            <a:srgbClr val="CC4444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3" name="Rettangolo 5"/>
          <p:cNvSpPr/>
          <p:nvPr/>
        </p:nvSpPr>
        <p:spPr>
          <a:xfrm rot="10800000">
            <a:off x="7286625" y="5357813"/>
            <a:ext cx="785813" cy="642937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MS PGothic" panose="020B0600070205080204" pitchFamily="34" charset="-128"/>
              <a:ea typeface="MS PGothic" panose="020B0600070205080204" pitchFamily="34" charset="-128"/>
              <a:sym typeface="MS PGothic" panose="020B0600070205080204" pitchFamily="34" charset="-128"/>
            </a:endParaRPr>
          </a:p>
        </p:txBody>
      </p:sp>
      <p:sp>
        <p:nvSpPr>
          <p:cNvPr id="30724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30725" name="Rettangolo 5"/>
          <p:cNvSpPr/>
          <p:nvPr/>
        </p:nvSpPr>
        <p:spPr>
          <a:xfrm>
            <a:off x="857250" y="2127250"/>
            <a:ext cx="7572375" cy="3643313"/>
          </a:xfrm>
          <a:prstGeom prst="roundRect">
            <a:avLst>
              <a:gd name="adj" fmla="val 2819"/>
            </a:avLst>
          </a:prstGeom>
          <a:solidFill>
            <a:schemeClr val="bg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MS PGothic" panose="020B0600070205080204" pitchFamily="34" charset="-128"/>
              <a:ea typeface="MS PGothic" panose="020B0600070205080204" pitchFamily="34" charset="-128"/>
              <a:sym typeface="MS PGothic" panose="020B0600070205080204" pitchFamily="34" charset="-128"/>
            </a:endParaRPr>
          </a:p>
        </p:txBody>
      </p:sp>
      <p:sp>
        <p:nvSpPr>
          <p:cNvPr id="30726" name="矩形 12"/>
          <p:cNvSpPr/>
          <p:nvPr/>
        </p:nvSpPr>
        <p:spPr>
          <a:xfrm>
            <a:off x="785813" y="0"/>
            <a:ext cx="8358187" cy="107156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7" name="矩形 13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8" name="矩形 19"/>
          <p:cNvSpPr/>
          <p:nvPr/>
        </p:nvSpPr>
        <p:spPr>
          <a:xfrm>
            <a:off x="825500" y="1373188"/>
            <a:ext cx="3055938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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Impact" panose="020B0806030902050204" pitchFamily="34" charset="0"/>
              </a:rPr>
              <a:t>思考与练习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0729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30740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41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0730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30731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30738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39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0732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30733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30736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CC3333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37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CC3333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0734" name="矩形 52"/>
          <p:cNvSpPr/>
          <p:nvPr/>
        </p:nvSpPr>
        <p:spPr>
          <a:xfrm>
            <a:off x="7053263" y="6000750"/>
            <a:ext cx="1162050" cy="646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20000"/>
              </a:spcBef>
            </a:pPr>
            <a:r>
              <a:rPr lang="en-US" altLang="zh-CN" sz="3600" b="1" i="1" dirty="0">
                <a:solidFill>
                  <a:schemeClr val="bg1"/>
                </a:solidFill>
                <a:latin typeface="Chiller" panose="04020404031007020602" pitchFamily="82" charset="0"/>
                <a:sym typeface="Arial" panose="020B0604020202020204" pitchFamily="34" charset="0"/>
              </a:rPr>
              <a:t>To DO: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0735" name="TextBox 31"/>
          <p:cNvSpPr txBox="1"/>
          <p:nvPr/>
        </p:nvSpPr>
        <p:spPr>
          <a:xfrm>
            <a:off x="825500" y="2132013"/>
            <a:ext cx="7493000" cy="12915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514350" indent="-514350"/>
            <a:r>
              <a:rPr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一、讲故事的作用和特点包括哪些？</a:t>
            </a:r>
            <a:endParaRPr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r>
              <a:rPr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二、讲故事的选择原则包括什么？</a:t>
            </a:r>
            <a:endParaRPr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r>
              <a:rPr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三、讲故事的加工技巧有哪些？</a:t>
            </a:r>
            <a:endParaRPr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5364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5365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5366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5379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80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5367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5368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5377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78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5369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5370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5375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76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5371" name="TextBox 26"/>
          <p:cNvSpPr txBox="1"/>
          <p:nvPr/>
        </p:nvSpPr>
        <p:spPr>
          <a:xfrm>
            <a:off x="825500" y="476250"/>
            <a:ext cx="7707313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第一节 讲故事的作用和特点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249555" y="1195705"/>
            <a:ext cx="8539480" cy="540385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（一）讲故事的定义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     故事是指人们运用通俗的口语，侧重于描写事件过程，强调情节的连贯性和生动性的适合口头讲述的文学作品。讲故事就是讲述者把自己听到的、读到的或者改编的故事讲给对方听。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（二）讲故事的作用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 1、有利于训练幼儿的语言发展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 2、有利于培养幼儿良好的道德品质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 3、有利于丰富幼儿的知识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2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322580" y="1123950"/>
            <a:ext cx="4072890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一、 讲故事的定义及作用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6388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6389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6390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6401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02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6391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6392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6399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00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6393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639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6397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398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249555" y="2585720"/>
            <a:ext cx="5490210" cy="22733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1.教育与娱乐相融合</a:t>
            </a:r>
            <a:endParaRPr kumimoji="0" sz="3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2.“讲”“演”结合</a:t>
            </a:r>
            <a:endParaRPr kumimoji="0" sz="3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3. 趣味盎然</a:t>
            </a:r>
            <a:endParaRPr kumimoji="0" sz="3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4.语言通俗浅显</a:t>
            </a:r>
            <a:endParaRPr kumimoji="0" sz="3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2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249238" y="1123950"/>
            <a:ext cx="4754563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二、 讲故事的特点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0" name="图片 99"/>
          <p:cNvPicPr/>
          <p:nvPr/>
        </p:nvPicPr>
        <p:blipFill>
          <a:blip r:embed="rId1"/>
          <a:stretch>
            <a:fillRect/>
          </a:stretch>
        </p:blipFill>
        <p:spPr>
          <a:xfrm rot="21120000">
            <a:off x="4859655" y="2853055"/>
            <a:ext cx="4054475" cy="29991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第二节 讲故事的选择原则与加工技巧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9460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9461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946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9475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6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9463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9464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9473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4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9465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9466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9471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2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249238" y="1195388"/>
            <a:ext cx="8894763" cy="540385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讲故事的选择原则包括：</a:t>
            </a:r>
            <a:endParaRPr kumimoji="0" lang="zh-CN" altLang="en-US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1、坚持思想性、知识性、趣味性、通俗性同一的原则。</a:t>
            </a:r>
            <a:endParaRPr kumimoji="0" lang="zh-CN" altLang="en-US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2、题材广泛，内容丰富。</a:t>
            </a:r>
            <a:endParaRPr kumimoji="0" lang="zh-CN" altLang="en-US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3、以正面教育为主，反面教育为辅。</a:t>
            </a:r>
            <a:endParaRPr kumimoji="0" lang="zh-CN" altLang="en-US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4、考虑不同年龄儿童的知识水平、接受能力和兴趣爱好。</a:t>
            </a:r>
            <a:endParaRPr kumimoji="0" lang="zh-CN" altLang="en-US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     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2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3529013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一、讲故事的选择原则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0483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20484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0485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20496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497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0486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20487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20494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495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0488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20489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20492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493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177800" y="1772285"/>
            <a:ext cx="6650355" cy="354901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Calibri" panose="020F0502020204030204" pitchFamily="34" charset="0"/>
              </a:rPr>
              <a:t>（一）口语化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Calibri" panose="020F0502020204030204" pitchFamily="34" charset="0"/>
              </a:rPr>
              <a:t>1.避免听来发生误解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2.把书面语变成白话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3.去掉“谁说谁说”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4.段与段之间加点“润滑油”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（二）合理化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（三）幼儿化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1.删去可有可无的内容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2.作必要的解释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3.删去童儿不宜听的内容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4.加强语言色彩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4899025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二、 讲故事的加工技巧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" name="图片 101"/>
          <p:cNvPicPr/>
          <p:nvPr/>
        </p:nvPicPr>
        <p:blipFill>
          <a:blip r:embed="rId1"/>
          <a:stretch>
            <a:fillRect/>
          </a:stretch>
        </p:blipFill>
        <p:spPr>
          <a:xfrm>
            <a:off x="4283710" y="1793875"/>
            <a:ext cx="4660265" cy="460502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0483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20484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0485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20496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497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0486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20487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20494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495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0488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20489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20492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493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177800" y="1772285"/>
            <a:ext cx="8861425" cy="354901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Calibri" panose="020F0502020204030204" pitchFamily="34" charset="0"/>
              </a:rPr>
              <a:t>（四）形象化</a:t>
            </a:r>
            <a:endParaRPr kumimoji="0" lang="zh-CN" alt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Calibri" panose="020F0502020204030204" pitchFamily="34" charset="0"/>
              </a:rPr>
              <a:t>      </a:t>
            </a: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Calibri" panose="020F0502020204030204" pitchFamily="34" charset="0"/>
              </a:rPr>
              <a:t>讲故事不是平板地叙述一件事情，而是可以将事件转化成人物之间的活动和对话。例如《小花狗找朋友》中：</a:t>
            </a:r>
            <a:endParaRPr kumimoji="0" lang="zh-CN" alt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Calibri" panose="020F0502020204030204" pitchFamily="34" charset="0"/>
              </a:rPr>
              <a:t>      </a:t>
            </a: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effectLst/>
                <a:uLnTx/>
                <a:uFillTx/>
                <a:latin typeface="+mn-ea"/>
                <a:ea typeface="+mn-ea"/>
                <a:cs typeface="+mn-cs"/>
                <a:sym typeface="Calibri" panose="020F0502020204030204" pitchFamily="34" charset="0"/>
              </a:rPr>
              <a:t>小花狗看到小青蛙，叫小青蛙一块儿去玩儿，小青蛙不肯上岸，而是要到泥里睡觉去。</a:t>
            </a:r>
            <a:endParaRPr kumimoji="0" lang="zh-CN" altLang="en-US" sz="2000" b="1" i="0" u="none" strike="noStrike" kern="0" cap="none" spc="0" normalizeH="0" baseline="0" noProof="0" dirty="0" smtClean="0">
              <a:ln>
                <a:noFill/>
              </a:ln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scaled="0"/>
              </a:gradFill>
              <a:effectLst/>
              <a:uLnTx/>
              <a:uFillTx/>
              <a:latin typeface="+mn-ea"/>
              <a:ea typeface="+mn-ea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Calibri" panose="020F0502020204030204" pitchFamily="34" charset="0"/>
              </a:rPr>
              <a:t>      </a:t>
            </a: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Calibri" panose="020F0502020204030204" pitchFamily="34" charset="0"/>
              </a:rPr>
              <a:t>如果按照故事材料直接讲，这个故事就显得平淡无味，修改如下：</a:t>
            </a:r>
            <a:endParaRPr kumimoji="0" lang="zh-CN" alt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Calibri" panose="020F0502020204030204" pitchFamily="34" charset="0"/>
              </a:rPr>
              <a:t>      </a:t>
            </a: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effectLst/>
                <a:uLnTx/>
                <a:uFillTx/>
                <a:latin typeface="+mn-ea"/>
                <a:ea typeface="+mn-ea"/>
                <a:cs typeface="+mn-cs"/>
                <a:sym typeface="Calibri" panose="020F0502020204030204" pitchFamily="34" charset="0"/>
              </a:rPr>
              <a:t>小花狗一看，哟，那不是小青蛙吗？它就喊：“小青蛙！小青蛙！”</a:t>
            </a:r>
            <a:endParaRPr kumimoji="0" lang="zh-CN" altLang="en-US" sz="2000" b="1" i="0" u="none" strike="noStrike" kern="0" cap="none" spc="0" normalizeH="0" baseline="0" noProof="0" dirty="0" smtClean="0">
              <a:ln>
                <a:noFill/>
              </a:ln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scaled="0"/>
              </a:gradFill>
              <a:effectLst/>
              <a:uLnTx/>
              <a:uFillTx/>
              <a:latin typeface="+mn-ea"/>
              <a:ea typeface="+mn-ea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effectLst/>
                <a:uLnTx/>
                <a:uFillTx/>
                <a:latin typeface="+mn-ea"/>
                <a:ea typeface="+mn-ea"/>
                <a:cs typeface="+mn-cs"/>
                <a:sym typeface="Calibri" panose="020F0502020204030204" pitchFamily="34" charset="0"/>
              </a:rPr>
              <a:t>      小青蛙把脑袋伸出水面，睁大了眼睛，奇怪地问：“什么事啊？”</a:t>
            </a:r>
            <a:endParaRPr kumimoji="0" lang="zh-CN" altLang="en-US" sz="2000" b="1" i="0" u="none" strike="noStrike" kern="0" cap="none" spc="0" normalizeH="0" baseline="0" noProof="0" dirty="0" smtClean="0">
              <a:ln>
                <a:noFill/>
              </a:ln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scaled="0"/>
              </a:gradFill>
              <a:effectLst/>
              <a:uLnTx/>
              <a:uFillTx/>
              <a:latin typeface="+mn-ea"/>
              <a:ea typeface="+mn-ea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effectLst/>
                <a:uLnTx/>
                <a:uFillTx/>
                <a:latin typeface="+mn-ea"/>
                <a:ea typeface="+mn-ea"/>
                <a:cs typeface="+mn-cs"/>
                <a:sym typeface="Calibri" panose="020F0502020204030204" pitchFamily="34" charset="0"/>
              </a:rPr>
              <a:t>      小花狗说：“小青蛙，这么冷地天，别在水里游泳了，上来跟我一块儿玩儿吧！”</a:t>
            </a:r>
            <a:endParaRPr kumimoji="0" lang="zh-CN" altLang="en-US" sz="2000" b="1" i="0" u="none" strike="noStrike" kern="0" cap="none" spc="0" normalizeH="0" baseline="0" noProof="0" dirty="0" smtClean="0">
              <a:ln>
                <a:noFill/>
              </a:ln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scaled="0"/>
              </a:gradFill>
              <a:effectLst/>
              <a:uLnTx/>
              <a:uFillTx/>
              <a:latin typeface="+mn-ea"/>
              <a:ea typeface="+mn-ea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effectLst/>
                <a:uLnTx/>
                <a:uFillTx/>
                <a:latin typeface="+mn-ea"/>
                <a:ea typeface="+mn-ea"/>
                <a:cs typeface="+mn-cs"/>
                <a:sym typeface="Calibri" panose="020F0502020204030204" pitchFamily="34" charset="0"/>
              </a:rPr>
              <a:t>       </a:t>
            </a: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effectLst/>
                <a:uLnTx/>
                <a:uFillTx/>
                <a:latin typeface="+mn-ea"/>
                <a:ea typeface="+mn-ea"/>
                <a:cs typeface="+mn-cs"/>
                <a:sym typeface="Calibri" panose="020F0502020204030204" pitchFamily="34" charset="0"/>
              </a:rPr>
              <a:t>小青蛙一听，“呱——呱”地笑起来：“呱呱呱，小花狗，我不是游泳。我要到湖边地泥里睡觉去。明年春天再跟你玩儿吧！”</a:t>
            </a:r>
            <a:endParaRPr kumimoji="0" lang="zh-CN" altLang="en-US" sz="2000" b="1" i="0" u="none" strike="noStrike" kern="0" cap="none" spc="0" normalizeH="0" baseline="0" noProof="0" dirty="0" smtClean="0">
              <a:ln>
                <a:noFill/>
              </a:ln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scaled="0"/>
              </a:gradFill>
              <a:effectLst/>
              <a:uLnTx/>
              <a:uFillTx/>
              <a:latin typeface="+mn-ea"/>
              <a:ea typeface="+mn-ea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4899025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二、 讲故事的加工技巧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5364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5365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5366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5379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80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5367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5368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5377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78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5369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5370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5375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76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5371" name="TextBox 26"/>
          <p:cNvSpPr txBox="1"/>
          <p:nvPr/>
        </p:nvSpPr>
        <p:spPr>
          <a:xfrm>
            <a:off x="825500" y="476250"/>
            <a:ext cx="7707313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第三节 讲故事的技巧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249555" y="1195705"/>
            <a:ext cx="8816975" cy="540385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   </a:t>
            </a:r>
            <a:r>
              <a:rPr kumimoji="0" lang="en-US" altLang="zh-CN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 </a:t>
            </a:r>
            <a:r>
              <a:rPr kumimoji="0" lang="zh-CN" alt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语言表达技巧主要包括音量控制、重音把握、节奏控制、语调调整等。 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2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322580" y="1123950"/>
            <a:ext cx="4072890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一、语言表达技巧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3" name="图片 102"/>
          <p:cNvPicPr/>
          <p:nvPr/>
        </p:nvPicPr>
        <p:blipFill>
          <a:blip r:embed="rId1"/>
          <a:stretch>
            <a:fillRect/>
          </a:stretch>
        </p:blipFill>
        <p:spPr>
          <a:xfrm>
            <a:off x="5003800" y="3933190"/>
            <a:ext cx="3768725" cy="255143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6388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6389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6390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6401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02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6391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6392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6399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00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6393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639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6397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398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177800" y="1915795"/>
            <a:ext cx="8394065" cy="22733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（一）什么是态势语</a:t>
            </a:r>
            <a:endParaRPr kumimoji="0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     </a:t>
            </a:r>
            <a:r>
              <a:rPr kumimoji="0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态势语是辅助教育教学口语交际的一个重要手段，它包括一个人的体态、眼神、手势以及表情等非语言因素，又被称作体态语、身势语。</a:t>
            </a:r>
            <a:endParaRPr kumimoji="0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8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249238" y="1123950"/>
            <a:ext cx="4754563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二、 态势语的运用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4" name="图片 103"/>
          <p:cNvPicPr/>
          <p:nvPr/>
        </p:nvPicPr>
        <p:blipFill>
          <a:blip r:embed="rId1"/>
          <a:stretch>
            <a:fillRect/>
          </a:stretch>
        </p:blipFill>
        <p:spPr>
          <a:xfrm>
            <a:off x="2266950" y="3861435"/>
            <a:ext cx="4772660" cy="285242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6388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6389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6390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6401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02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6391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6392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6399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00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6393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639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6397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398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177800" y="1915795"/>
            <a:ext cx="8394065" cy="22733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（二）态势语的作用</a:t>
            </a:r>
            <a:endParaRPr kumimoji="0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态势语在口语交际中有着非常重要的作用：</a:t>
            </a:r>
            <a:endParaRPr kumimoji="0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1.代替有声语言</a:t>
            </a:r>
            <a:endParaRPr kumimoji="0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2.强化表达效果</a:t>
            </a:r>
            <a:endParaRPr kumimoji="0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3.表达真情实感</a:t>
            </a:r>
            <a:endParaRPr kumimoji="0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buClrTx/>
              <a:buSzTx/>
              <a:buFont typeface="Arial" panose="020B0604020202020204" pitchFamily="34" charset="0"/>
              <a:buNone/>
              <a:defRPr/>
            </a:pPr>
            <a:endParaRPr kumimoji="0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249238" y="1123950"/>
            <a:ext cx="4754563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二、 态势语的运用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56100" y="2996565"/>
            <a:ext cx="4535170" cy="370967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>
</file>

<file path=ppt/tags/tag1.xml><?xml version="1.0" encoding="utf-8"?>
<p:tagLst xmlns:p="http://schemas.openxmlformats.org/presentationml/2006/main">
  <p:tag name="COMMONDATA" val="eyJoZGlkIjoiNWEwNTcwZjk1MWJhODc2YjhiMzViMmY3YjI2MGZkMzMifQ=="/>
</p:tagLst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2">
            <a:lumMod val="75000"/>
          </a:schemeClr>
        </a:solidFill>
        <a:ln w="25400">
          <a:solidFill>
            <a:schemeClr val="accent6">
              <a:lumMod val="40000"/>
              <a:lumOff val="60000"/>
            </a:schemeClr>
          </a:solidFill>
          <a:miter lim="800000"/>
        </a:ln>
      </a:spPr>
      <a:bodyPr anchor="ctr"/>
      <a:lstStyle>
        <a:defPPr algn="ctr">
          <a:defRPr>
            <a:solidFill>
              <a:srgbClr val="FFFFFF"/>
            </a:solidFill>
            <a:latin typeface="宋体" panose="02010600030101010101" pitchFamily="2" charset="-122"/>
            <a:sym typeface="宋体" panose="02010600030101010101" pitchFamily="2" charset="-122"/>
          </a:defRPr>
        </a:defPPr>
      </a:lst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1207</Words>
  <Application>WPS 演示</Application>
  <PresentationFormat>全屏显示(4:3)</PresentationFormat>
  <Paragraphs>140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6" baseType="lpstr">
      <vt:lpstr>Arial</vt:lpstr>
      <vt:lpstr>宋体</vt:lpstr>
      <vt:lpstr>Wingdings</vt:lpstr>
      <vt:lpstr>Calibri</vt:lpstr>
      <vt:lpstr>Arial Black</vt:lpstr>
      <vt:lpstr>黑体</vt:lpstr>
      <vt:lpstr>微软雅黑</vt:lpstr>
      <vt:lpstr>楷体</vt:lpstr>
      <vt:lpstr>MS PGothic</vt:lpstr>
      <vt:lpstr>Impact</vt:lpstr>
      <vt:lpstr>Chiller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AFI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yingzi</dc:creator>
  <cp:lastModifiedBy>存好资料到期下线</cp:lastModifiedBy>
  <cp:revision>360</cp:revision>
  <dcterms:created xsi:type="dcterms:W3CDTF">2011-03-25T03:20:00Z</dcterms:created>
  <dcterms:modified xsi:type="dcterms:W3CDTF">2022-05-20T21:23:43Z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2052-11.1.0.11636</vt:lpwstr>
  </property>
  <property fmtid="{D5CDD505-2E9C-101B-9397-08002B2CF9AE}" pid="3" name="ICV">
    <vt:lpwstr>117EFCDCDE5B49BE9851BD2DEFAD416B</vt:lpwstr>
  </property>
</Properties>
</file>