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1" r:id="rId3"/>
    <p:sldId id="287" r:id="rId4"/>
    <p:sldId id="375" r:id="rId5"/>
    <p:sldId id="376" r:id="rId6"/>
    <p:sldId id="394" r:id="rId7"/>
    <p:sldId id="377" r:id="rId8"/>
    <p:sldId id="395" r:id="rId9"/>
    <p:sldId id="378" r:id="rId10"/>
    <p:sldId id="396" r:id="rId11"/>
    <p:sldId id="398" r:id="rId12"/>
    <p:sldId id="399" r:id="rId13"/>
    <p:sldId id="397" r:id="rId14"/>
    <p:sldId id="400" r:id="rId15"/>
    <p:sldId id="401" r:id="rId16"/>
    <p:sldId id="402" r:id="rId17"/>
    <p:sldId id="379" r:id="rId18"/>
    <p:sldId id="403" r:id="rId19"/>
    <p:sldId id="404" r:id="rId20"/>
    <p:sldId id="405" r:id="rId21"/>
    <p:sldId id="258" r:id="rId22"/>
    <p:sldId id="392" r:id="rId2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7DA9DF"/>
    <a:srgbClr val="379EF3"/>
    <a:srgbClr val="EBC8C7"/>
    <a:srgbClr val="DE6087"/>
    <a:srgbClr val="67B5B3"/>
    <a:srgbClr val="D4D745"/>
    <a:srgbClr val="87CF90"/>
    <a:srgbClr val="557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48"/>
    <p:restoredTop sz="94634"/>
  </p:normalViewPr>
  <p:slideViewPr>
    <p:cSldViewPr showGuides="1">
      <p:cViewPr varScale="1">
        <p:scale>
          <a:sx n="84" d="100"/>
          <a:sy n="84" d="100"/>
        </p:scale>
        <p:origin x="-1122" y="-78"/>
      </p:cViewPr>
      <p:guideLst>
        <p:guide orient="horz" pos="2160"/>
        <p:guide pos="29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33" cy="7203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016A414-2756-4DE9-B592-03E14ECF5F6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505061-10BC-4E91-81B2-65280507C47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E2D06F5-AC60-4160-AA71-5B0F7AF1ECE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F2DC9F-E8A1-4634-B229-F9C5F778BEE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D07FE9A-1E1C-4740-8E29-EA234247E0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6FE003-1D3E-4F30-B0B8-9DDDA201A667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2E1111-A484-4AA9-BF95-102D078AD11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7DB0F5-6E8E-4F9A-8686-3933CE02C71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4F34290-ED91-4E24-9C1C-4CE0BC4DA38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E6632D-873A-488E-B036-03B2723153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3AAB6E-F022-4435-AAA9-16751F9CD24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254DD5-BA65-452B-974B-7F0559A9708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B64B6D3-9766-4168-A772-33774948189A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08DB149-FE23-4BF6-BED3-C12C9994FD7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4"/>
          <p:cNvSpPr/>
          <p:nvPr/>
        </p:nvSpPr>
        <p:spPr>
          <a:xfrm>
            <a:off x="0" y="0"/>
            <a:ext cx="9144000" cy="1428750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39" name="矩形 5"/>
          <p:cNvSpPr/>
          <p:nvPr/>
        </p:nvSpPr>
        <p:spPr>
          <a:xfrm>
            <a:off x="0" y="1484313"/>
            <a:ext cx="9144000" cy="5688012"/>
          </a:xfrm>
          <a:prstGeom prst="rect">
            <a:avLst/>
          </a:prstGeom>
          <a:solidFill>
            <a:srgbClr val="7DA9DF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en-US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4341" name="AutoShape 59"/>
          <p:cNvSpPr>
            <a:spLocks noChangeAspect="1" noTextEdit="1"/>
          </p:cNvSpPr>
          <p:nvPr/>
        </p:nvSpPr>
        <p:spPr>
          <a:xfrm>
            <a:off x="6715125" y="825500"/>
            <a:ext cx="1136650" cy="15414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2" name="Group 12"/>
          <p:cNvGrpSpPr/>
          <p:nvPr/>
        </p:nvGrpSpPr>
        <p:grpSpPr>
          <a:xfrm>
            <a:off x="857250" y="760413"/>
            <a:ext cx="409575" cy="333375"/>
            <a:chOff x="0" y="0"/>
            <a:chExt cx="1259" cy="1024"/>
          </a:xfrm>
        </p:grpSpPr>
        <p:sp>
          <p:nvSpPr>
            <p:cNvPr id="1435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3" name="Freeform 29"/>
          <p:cNvSpPr>
            <a:spLocks noEditPoints="1"/>
          </p:cNvSpPr>
          <p:nvPr/>
        </p:nvSpPr>
        <p:spPr>
          <a:xfrm>
            <a:off x="1787525" y="760413"/>
            <a:ext cx="407988" cy="382587"/>
          </a:xfrm>
          <a:custGeom>
            <a:avLst/>
            <a:gdLst/>
            <a:ahLst/>
            <a:cxnLst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4" name="Group 16"/>
          <p:cNvGrpSpPr/>
          <p:nvPr/>
        </p:nvGrpSpPr>
        <p:grpSpPr>
          <a:xfrm>
            <a:off x="3662363" y="696913"/>
            <a:ext cx="382587" cy="382587"/>
            <a:chOff x="0" y="0"/>
            <a:chExt cx="1212" cy="1212"/>
          </a:xfrm>
        </p:grpSpPr>
        <p:sp>
          <p:nvSpPr>
            <p:cNvPr id="1435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5" name="Freeform 40"/>
          <p:cNvSpPr>
            <a:spLocks noEditPoints="1"/>
          </p:cNvSpPr>
          <p:nvPr/>
        </p:nvSpPr>
        <p:spPr>
          <a:xfrm>
            <a:off x="4527550" y="76041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6" name="Group 20"/>
          <p:cNvGrpSpPr/>
          <p:nvPr/>
        </p:nvGrpSpPr>
        <p:grpSpPr>
          <a:xfrm>
            <a:off x="2770188" y="696913"/>
            <a:ext cx="303212" cy="382587"/>
            <a:chOff x="0" y="0"/>
            <a:chExt cx="1139825" cy="1436688"/>
          </a:xfrm>
        </p:grpSpPr>
        <p:sp>
          <p:nvSpPr>
            <p:cNvPr id="1435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249238" y="331788"/>
            <a:ext cx="1728788" cy="172878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8" name="TextBox 26"/>
          <p:cNvSpPr txBox="1"/>
          <p:nvPr/>
        </p:nvSpPr>
        <p:spPr>
          <a:xfrm>
            <a:off x="249555" y="908050"/>
            <a:ext cx="16554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b="1" dirty="0">
                <a:solidFill>
                  <a:srgbClr val="66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第四单元</a:t>
            </a:r>
            <a:endParaRPr lang="zh-CN" altLang="en-US" sz="2800" b="1" dirty="0">
              <a:solidFill>
                <a:srgbClr val="66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9" name="TextBox 21"/>
          <p:cNvSpPr txBox="1"/>
          <p:nvPr/>
        </p:nvSpPr>
        <p:spPr>
          <a:xfrm>
            <a:off x="2699068" y="1577023"/>
            <a:ext cx="50419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科学发声训练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t0155f62028d36f5bbc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040" y="3148330"/>
            <a:ext cx="3810000" cy="3810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0" y="1556385"/>
            <a:ext cx="5991225" cy="492887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“提”即提颧肌，颧肌整体往斜上方提拉，同时口腔的前端和上腭顶部有种展开的感觉。可通过发“yu”音来体会其状态，应注意上唇和上齿应唇齿相依，不能下拉面部肌肉而形成一种只有往前撅的力量。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“打”指打开牙关，双侧后槽牙应该有整体向上提拉的感觉。可通过大口啃苹果的动作来体会其状态：嘴巴张大啃苹果后，闭嘴咀嚼一下，感受此时后牙关一开一合的状态。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10" name="图片 6" descr="44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40425" y="2637155"/>
            <a:ext cx="2951480" cy="2459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0" y="1772285"/>
            <a:ext cx="6175375" cy="410019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“挺”指挺起软腭，要有意识地将软腭向上抬起，使上腭后部的肌肉有整体向上提拉的感觉，这也可以减少通过鼻腔的气流，减少鼻音的产生。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“松”指放松下巴，如果下巴紧张，喉部的肌肉会被牵引，导致声音偏紧。可以用张口的方式来体会：张口时，一手拖住下巴固定住，同时抬头张口，找到“上口盖”着力的感觉。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10" name="图片 6" descr="44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2180" y="2592705"/>
            <a:ext cx="2951480" cy="2459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177800" y="1412240"/>
            <a:ext cx="8873490" cy="49180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鼻腔共鸣使声音明亮、高远。可用“n”来体会其状态：发“n”时，软腭放松下降，建立声音通往鼻腔的通道，此时鼻腔内部共振，产生共鸣。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胸腔共鸣比较容易感受，当低沉的发“en”音时，胸腔微微的震动，这是气管和胸部等器官产生共振而形成胸腔共鸣。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鼻腔共鸣控制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圆角矩形 19"/>
          <p:cNvSpPr/>
          <p:nvPr/>
        </p:nvSpPr>
        <p:spPr>
          <a:xfrm>
            <a:off x="106045" y="316230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 胸腔共鸣控制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 descr="鼻腔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38947" b="9316"/>
          <a:stretch>
            <a:fillRect/>
          </a:stretch>
        </p:blipFill>
        <p:spPr>
          <a:xfrm>
            <a:off x="2409825" y="4942205"/>
            <a:ext cx="4221480" cy="187261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-182245" y="1005205"/>
            <a:ext cx="6002655" cy="590105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lang="zh-CN" altLang="en-US" sz="24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★ </a:t>
            </a:r>
            <a:r>
              <a:rPr lang="zh-CN" sz="24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学习提示</a:t>
            </a:r>
            <a:endParaRPr lang="zh-CN" sz="2400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1.我们把口腔从侧面分成四个象限，在不同的部分着力用声，出来的声音效果是完全不同的。只有着力在前上方时字挂在前腭时，才有利于声音送出。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2.在讲课用声时，各共鸣器官都要保持一种积极适当的状态。通过深呼吸打开喉咙，能够打通良好的共鸣通道；依靠正确的呼吸方法，供给声带需要的气压、气流、气量，是获得整体共鸣的基础；声带的充分舒展和完善闭合，是获得协同共鸣的前提；积极兴奋、全身心投入的讲课状态，才能获得最佳的整体共鸣扩展音响的效果，充分展示丰富多彩的人声之美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4" name="图片 7" descr="微信图片_202102232019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25490" y="2353945"/>
            <a:ext cx="3252470" cy="2769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第三节 吐字归音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1878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0" y="1802130"/>
            <a:ext cx="9114155" cy="449516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汉语一个音节的发音过程分为字头、字腹、字尾三阶段，可用“枣核形”来形容，前面尖端部分为字头，中间宽而鼓的部分为字腹，后面尖端部分为字尾。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26873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一、吐字归音的要求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8" descr="E$R$U%DC@AG]%W~[)SEE1H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7975" y="3833495"/>
            <a:ext cx="3495675" cy="1997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1878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-38100" y="1052195"/>
            <a:ext cx="9057640" cy="55803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吐字归音时的整体感觉：声音如穿针引线，气息由小腹将线拉出，声音沿上腭往前，受口腔内咬字吐字的调整控制，共鸣腔体的整体调动，形成清晰、圆润的字音，之后由上门齿弹出，一直流动向前。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吐字归音总的要求是：“字头准确有力的叼住弹出，字腹圆润饱满的拉开立起，字尾干净利落的弱收到位”。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5" name="图片 9" descr="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63620" y="3141345"/>
            <a:ext cx="2118995" cy="226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-182245" y="1123950"/>
            <a:ext cx="6361430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</a:t>
            </a:r>
            <a:r>
              <a:rPr lang="zh-CN" altLang="en-US" sz="24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★</a:t>
            </a: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出字阶段：是指对字头的处理，要求出字有力准确，叼住弹出。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声母的发音应成阻准确，若咬得无力, 则有声无字；咬得过狠, 则字拙呆滞，因此有个形象的比喻“噙字如噙虎”：咬字像老虎叼小虎过山涧，若叼得太紧，则会把小虎叼死，若叼得太松，小虎会掉进山涧。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在声母的除阻阶段，即吐字阶段，要求干脆利落的“弹发”，此阶段应注意口腔开度的大小应规范准确，不可过开或过扁。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吐字归音的方法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 descr="老虎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rcRect l="20488" t="18535" r="20537" b="17256"/>
          <a:stretch>
            <a:fillRect/>
          </a:stretch>
        </p:blipFill>
        <p:spPr>
          <a:xfrm>
            <a:off x="6588760" y="2708910"/>
            <a:ext cx="2411095" cy="262572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-38100" y="1051878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-109855" y="882650"/>
            <a:ext cx="6017260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</a:t>
            </a:r>
            <a:r>
              <a:rPr lang="zh-CN" altLang="en-US" sz="24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★</a:t>
            </a: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立字阶段：是指对字腹的处理，要求韵腹拉开立起，圆润饱满。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在一个音节中，韵腹是声调的主要体现者，声调与饱满的韵腹结合在一起，才能形成语音的抑扬顿挫。因此，字腹部分强调“拉开立起”，即在字头轻轻弹出后,口腔将字腹拉开到适当开度,由此字音随上腭的提起而“立”起来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2" name="图片 1" descr="演讲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4744" r="9811" b="944"/>
          <a:stretch>
            <a:fillRect/>
          </a:stretch>
        </p:blipFill>
        <p:spPr>
          <a:xfrm>
            <a:off x="5652770" y="3368040"/>
            <a:ext cx="3346450" cy="323215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-38100" y="1051878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4445" y="692150"/>
            <a:ext cx="6264275" cy="333121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</a:t>
            </a:r>
            <a:r>
              <a:rPr lang="zh-CN" altLang="en-US" sz="24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★</a:t>
            </a: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归音阶段：也叫归韵和收声阶段，强调“弱收到位”。其过程是“力渐松、气渐弱、口渐闭、声渐止”。字尾处的收音不可拖泥带水，否则音节的界限就不清楚，字音也就模糊不清。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2" name="图片 1" descr="讲课"/>
          <p:cNvPicPr>
            <a:picLocks noChangeAspect="1"/>
          </p:cNvPicPr>
          <p:nvPr/>
        </p:nvPicPr>
        <p:blipFill>
          <a:blip r:embed="rId1">
            <a:clrChange>
              <a:clrFrom>
                <a:srgbClr val="FEFFFF">
                  <a:alpha val="100000"/>
                </a:srgbClr>
              </a:clrFrom>
              <a:clrTo>
                <a:srgbClr val="FE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860" y="1196340"/>
            <a:ext cx="2548255" cy="2762250"/>
          </a:xfrm>
          <a:prstGeom prst="rect">
            <a:avLst/>
          </a:prstGeom>
        </p:spPr>
      </p:pic>
      <p:sp>
        <p:nvSpPr>
          <p:cNvPr id="3" name="内容占位符 28"/>
          <p:cNvSpPr>
            <a:spLocks noGrp="1"/>
          </p:cNvSpPr>
          <p:nvPr/>
        </p:nvSpPr>
        <p:spPr>
          <a:xfrm>
            <a:off x="-182245" y="3141345"/>
            <a:ext cx="9206865" cy="54038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吐字归音是教师口语的基本功，是声音清晰、读字准确的重要保证，应刻苦进行发音实践。当然，吐字归音只是一种发声方法，不是独立的技术技巧。在讲课中如何用好，还要服从于具体的语境需求，根据教学内容调整感情色彩、高低起伏、音量大小以及音色的明亮、暗淡，如一味追求“字字如核”，一板一眼，反而会丢失感情色彩，削弱思想感情。所以，我们提倡的是“把握规矩，适度变化”，以此丰富语言的表现力。 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48260" y="1005205"/>
            <a:ext cx="8877935" cy="590105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lang="zh-CN" altLang="en-US" sz="24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★ </a:t>
            </a:r>
            <a:r>
              <a:rPr lang="zh-CN" sz="24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学习提示</a:t>
            </a:r>
            <a:endParaRPr lang="zh-CN" sz="2400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掌握正确的吐字归音方法是保护我们嗓音健康的关键因素。常见的嗓音疾病如喉炎、声带闭合不良、声带充血、水肿、声带息肉等，一部分的原因即有发声方法不当对嗓音产生损害。作为讲课说话的“工具”，应科学合理用声，做好日常保健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2" name="图片 1" descr="后"/>
          <p:cNvPicPr>
            <a:picLocks noChangeAspect="1"/>
          </p:cNvPicPr>
          <p:nvPr/>
        </p:nvPicPr>
        <p:blipFill>
          <a:blip r:embed="rId1"/>
          <a:srcRect l="45194"/>
          <a:stretch>
            <a:fillRect/>
          </a:stretch>
        </p:blipFill>
        <p:spPr>
          <a:xfrm>
            <a:off x="6188075" y="3462655"/>
            <a:ext cx="2869565" cy="3024505"/>
          </a:xfrm>
          <a:prstGeom prst="rect">
            <a:avLst/>
          </a:prstGeom>
        </p:spPr>
      </p:pic>
      <p:sp>
        <p:nvSpPr>
          <p:cNvPr id="3" name="内容占位符 28"/>
          <p:cNvSpPr>
            <a:spLocks noGrp="1"/>
          </p:cNvSpPr>
          <p:nvPr/>
        </p:nvSpPr>
        <p:spPr>
          <a:xfrm>
            <a:off x="10160" y="3573145"/>
            <a:ext cx="6002655" cy="30016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第一，保持身心健康。健康的身心是嗓音健康的基础，具备健康的体魄，才能保持嗓音“永葆青春”。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第二，劳逸结合，注意生活起居。控制抽烟、喝酒等不良嗜好；坚持经常性的嗓音保护，多从饮食中吃一些有益嗓子健康的食物。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536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5365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66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5379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0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7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68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5377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8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9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70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5375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6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1" name="TextBox 26"/>
          <p:cNvSpPr txBox="1"/>
          <p:nvPr/>
        </p:nvSpPr>
        <p:spPr>
          <a:xfrm>
            <a:off x="825500" y="476250"/>
            <a:ext cx="77073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第一节 气息控制训练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103505" y="1195705"/>
            <a:ext cx="9041130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“气动则声发”。声音的长短、强弱、音量、音色等特性都与气息直接相关。良好的控制气息，可使声音响亮、音色圆润、情绪饱满甚至嗓音持久。 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幼儿教师是语言工作者，声音是最主要的劳动工具，面对特定的幼儿群体和工作实际，用声能力直接影响职业体验、职业寿命和传播效果。通过口语训练课掌握合理的用气方式指导发声，可以避免和减少教师职业病的发生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22580" y="1123950"/>
            <a:ext cx="409130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  气息的概念和作用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322263" y="450977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二、呼吸方式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2" descr="u=1954003761,3878870572&amp;fm=2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21375" y="4509770"/>
            <a:ext cx="3107690" cy="22523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04140" y="5158105"/>
            <a:ext cx="5817235" cy="1642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400" b="1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1.</a:t>
            </a:r>
            <a:r>
              <a:rPr lang="zh-CN" sz="2400" b="1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胸式呼吸</a:t>
            </a:r>
            <a:r>
              <a:rPr lang="en-US" altLang="zh-CN" sz="2400" b="1" kern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400" b="1" kern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  </a:t>
            </a:r>
            <a:r>
              <a:rPr lang="zh-CN" altLang="en-US" sz="2400" b="1" kern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胸式呼吸方式在吸气时由于双肩和上胸部的抬起，使吸入的气息量少，深度浅，也易造成喉头、颈部肌肉紧张。</a:t>
            </a:r>
            <a:endParaRPr lang="zh-CN" altLang="en-US" sz="2400"/>
          </a:p>
        </p:txBody>
      </p:sp>
    </p:spTree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思考与练习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825500" y="2132013"/>
            <a:ext cx="7493000" cy="3692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514350" indent="-514350"/>
            <a:r>
              <a:rPr 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举例说明气息的作用。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常用的呼吸方法有哪几种？各有什么特点？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最为理想的呼吸方式是哪一种？说出它的呼吸形态并感受。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对比自己的呼吸方式，找出存在的问题，说明改正方法。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有效控制口腔共鸣、鼻腔共鸣、胸腔共鸣的要领。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举例说明吐字归音的作用。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说出吐字归音的技术要领。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DB53F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47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1748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49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1750" name="Group 8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176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76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175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1752" name="Group 12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175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C6AE34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76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C6AE34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175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1754" name="Group 16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175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75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1755" name="TextBox 24"/>
          <p:cNvSpPr txBox="1"/>
          <p:nvPr/>
        </p:nvSpPr>
        <p:spPr>
          <a:xfrm>
            <a:off x="4355148" y="2924493"/>
            <a:ext cx="360045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与其守成法，毋宁尚自然；与其求划一，毋宁展个性。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蔡元培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 descr="蔡元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0235" y="1700530"/>
            <a:ext cx="3190240" cy="4354195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3655" y="1119505"/>
            <a:ext cx="4801235" cy="567118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</a:t>
            </a:r>
            <a:r>
              <a:rPr kumimoji="0" 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腹式呼吸</a:t>
            </a:r>
            <a:endParaRPr kumimoji="0" 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腹式呼吸以膈肌运动为主，主要靠小腹鼓起和收缩的方式，此呼吸方式的局限性在于吸气过深，声音缺乏灵活性，持久性。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胸腹联合式呼吸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胸腹联合式呼吸是前两种呼吸的结合优化，人体呼吸器官协同运作，运用膈肌与两肋，小腹联合控制气息，其呼吸由三部分构成（参见图4-3）。呼吸深，吸气量大，能够较平稳的支持气息的吸入和呼出，使声音坚实明亮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3" name="图片 3" descr="u=3486646539,2570268949&amp;fm=2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32045" y="1283970"/>
            <a:ext cx="4034155" cy="1938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4" descr="33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480" y="3501390"/>
            <a:ext cx="2926080" cy="3290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4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6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8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（一） </a:t>
            </a:r>
            <a:r>
              <a:rPr lang="zh-CN" sz="2400" b="1" dirty="0">
                <a:latin typeface="宋体" panose="02010600030101010101" pitchFamily="2" charset="-122"/>
              </a:rPr>
              <a:t>吸气要领</a:t>
            </a:r>
            <a:endParaRPr 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吸气时，要遵循“无声、适度、适量”。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双肩、脖子及两臂放松，腰部挺直，感受气流缓缓从口、鼻吸入肺底，两肋扩张。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（二） </a:t>
            </a:r>
            <a:r>
              <a:rPr lang="zh-CN" sz="2400" b="1" dirty="0">
                <a:latin typeface="宋体" panose="02010600030101010101" pitchFamily="2" charset="-122"/>
              </a:rPr>
              <a:t>呼气要领</a:t>
            </a:r>
            <a:endParaRPr lang="zh-CN" sz="2400" b="1" dirty="0">
              <a:latin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呼气时，要遵循“柔和、平稳、均匀”。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气流缓缓呼出，均匀而有节制。胸部不能迅速下榻，有控制的形成一种腹部收缩的状态。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（三）补换气息要领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气息得到及时的补充才能在使用时更持久稳定的发挥其动力作用。可以在朗读中允许停顿的地方换气，也可以在一句较长的话中寻找气口不着痕迹的快速补换气息，自然无痕。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 胸腹联合式呼吸的训练要领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8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8440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8442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555" y="1484630"/>
            <a:ext cx="6634480" cy="4749800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（一）吸气训练</a:t>
            </a:r>
            <a:endParaRPr lang="zh-CN" altLang="en-US" sz="2400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sz="24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1.闻花香练习</a:t>
            </a:r>
            <a:endParaRPr lang="zh-CN" sz="2400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想象面前有一株美丽的鲜花，深吸一口气，感受沁人心脾的香味。此时两肋打开，气息七八成满注入肺底，腹部扩张，保持此种状态两秒钟，再将气缓缓呼出。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buClrTx/>
              <a:buSzTx/>
              <a:buNone/>
            </a:pPr>
            <a:endParaRPr lang="zh-CN" sz="2400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zh-CN" sz="24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2.抬重物练习</a:t>
            </a:r>
            <a:endParaRPr lang="zh-CN" sz="2400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想象要将面前的大箱子抬起，深吸一口气后用力抬起。感受吸气的瞬间，气息是自然下沉到肺底，腰带周围有被气息充斥的膨胀感。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endParaRPr lang="en-US" alt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41185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四、呼吸训练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83400" y="2306955"/>
            <a:ext cx="2152015" cy="295338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8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8440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8442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555" y="1195705"/>
            <a:ext cx="5979160" cy="5403850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（二） 呼气训练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1.吹蜡烛练习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假设面前有一支燃烧的蜡烛，要求将燃烧的蜡烛火苗吹至倾斜并使其保持这种状态不能熄灭。此时呼出的气息是匀速、缓慢、均匀、持续的。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 descr="吹蜡烛"/>
          <p:cNvPicPr>
            <a:picLocks noChangeAspect="1"/>
          </p:cNvPicPr>
          <p:nvPr/>
        </p:nvPicPr>
        <p:blipFill>
          <a:blip r:embed="rId1"/>
          <a:srcRect l="968" t="2140" b="6463"/>
          <a:stretch>
            <a:fillRect/>
          </a:stretch>
        </p:blipFill>
        <p:spPr>
          <a:xfrm>
            <a:off x="6084570" y="1700530"/>
            <a:ext cx="2858770" cy="2658110"/>
          </a:xfrm>
          <a:prstGeom prst="rect">
            <a:avLst/>
          </a:prstGeom>
        </p:spPr>
      </p:pic>
      <p:sp>
        <p:nvSpPr>
          <p:cNvPr id="3" name="内容占位符 28"/>
          <p:cNvSpPr>
            <a:spLocks noGrp="1"/>
          </p:cNvSpPr>
          <p:nvPr/>
        </p:nvSpPr>
        <p:spPr>
          <a:xfrm>
            <a:off x="249555" y="4077335"/>
            <a:ext cx="8740775" cy="26733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2.拉住气息练习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气息吸入保持两秒后将气慢慢呼出的同时念“si”音，此时身体整体的状态是胸腔挺起，小腹内收，丹田部位拉住气息。气息要像蚕吐丝一样那么均匀，平稳的延长，越长越好。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8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8440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8442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-110490" y="1196340"/>
            <a:ext cx="6334760" cy="5403850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（三） 补换气息练习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1.短促“si”音练习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快速吸气呼气，呼气的同时说出短促有力的“si”音，之后快速补气，口鼻进气，两肋扩张。反复十次练习。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2.数数字练习（“ˇ”为换气记号）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ˇ一一得一ˇ一二得二ˇ一三得三ˇ一四得四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ˇ一五得五ˇ一六得六ˇ一七得七ˇ一八得八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呼气的同时将上述文字说出，从容、快速的换气，逐渐加快速度练习。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 descr="数数字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9336" t="3442" r="14746" b="4033"/>
          <a:stretch>
            <a:fillRect/>
          </a:stretch>
        </p:blipFill>
        <p:spPr>
          <a:xfrm>
            <a:off x="6224270" y="2569845"/>
            <a:ext cx="2994025" cy="403034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共鸣控制训练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1878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-62865" y="1556385"/>
            <a:ext cx="6355080" cy="449516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气流冲击声带后产生的声音音量很小，它既不响亮，也没有好听的音色。当它通过人体共鸣器官的放大后，不仅可以扩大音量，还可以美化音色，改善声音的质量。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教师的课堂教学语言需要比日常交流语言更清晰、更持久，所以更需要有效共鸣的参与，一般采用的共鸣方式为口腔共鸣为主，鼻腔共鸣、胸腔共鸣协同控制的方式。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一、发声的共鸣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图片 5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92215" y="2010410"/>
            <a:ext cx="2748280" cy="34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3655" y="1123950"/>
            <a:ext cx="8883650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+mn-cs"/>
                <a:sym typeface="Calibri" panose="020F0502020204030204" pitchFamily="34" charset="0"/>
              </a:rPr>
              <a:t>（一）口腔共鸣控制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口腔共鸣是气息冲击声带形成语音的主要共鸣腔，也是决定音色的主要共鸣腔。有效控制口腔共鸣的要领可归纳为“提打挺松”。</a:t>
            </a:r>
            <a:endParaRPr kumimoji="0" lang="en-US" altLang="zh-CN" sz="2400" b="1" i="0" u="none" strike="noStrike" kern="0" cap="none" spc="0" normalizeH="0" baseline="0" dirty="0"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77483" y="1268095"/>
            <a:ext cx="41783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共鸣控制训练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图片 6" descr="44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1185" y="3717290"/>
            <a:ext cx="2951480" cy="2459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>
            <a:lumMod val="75000"/>
          </a:schemeClr>
        </a:solidFill>
        <a:ln w="25400">
          <a:solidFill>
            <a:schemeClr val="accent6">
              <a:lumMod val="40000"/>
              <a:lumOff val="60000"/>
            </a:schemeClr>
          </a:solidFill>
          <a:miter lim="800000"/>
        </a:ln>
      </a:spPr>
      <a:bodyPr anchor="ctr"/>
      <a:lstStyle>
        <a:defPPr algn="ctr">
          <a:defRPr>
            <a:solidFill>
              <a:srgbClr val="FFFFFF"/>
            </a:solidFill>
            <a:latin typeface="宋体" panose="02010600030101010101" pitchFamily="2" charset="-122"/>
            <a:sym typeface="宋体" panose="02010600030101010101" pitchFamily="2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3372</Words>
  <Application>WPS 演示</Application>
  <PresentationFormat>全屏显示(4:3)</PresentationFormat>
  <Paragraphs>251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Arial Black</vt:lpstr>
      <vt:lpstr>黑体</vt:lpstr>
      <vt:lpstr>微软雅黑</vt:lpstr>
      <vt:lpstr>楷体</vt:lpstr>
      <vt:lpstr>Arial Unicode MS</vt:lpstr>
      <vt:lpstr>MS PGothic</vt:lpstr>
      <vt:lpstr>Impact</vt:lpstr>
      <vt:lpstr>Chiller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AFI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yingzi</dc:creator>
  <cp:lastModifiedBy>94551</cp:lastModifiedBy>
  <cp:revision>372</cp:revision>
  <dcterms:created xsi:type="dcterms:W3CDTF">2011-03-25T03:20:00Z</dcterms:created>
  <dcterms:modified xsi:type="dcterms:W3CDTF">2022-04-16T14:04:15Z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272261949E7642FDAC5BD82578F9EAF9</vt:lpwstr>
  </property>
</Properties>
</file>