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61" r:id="rId3"/>
    <p:sldId id="287" r:id="rId4"/>
    <p:sldId id="375" r:id="rId5"/>
    <p:sldId id="376" r:id="rId6"/>
    <p:sldId id="395" r:id="rId7"/>
    <p:sldId id="378" r:id="rId8"/>
    <p:sldId id="379" r:id="rId9"/>
    <p:sldId id="396" r:id="rId10"/>
    <p:sldId id="258" r:id="rId11"/>
  </p:sldIdLst>
  <p:sldSz cx="9144000" cy="6858000" type="screen4x3"/>
  <p:notesSz cx="6858000" cy="9144000"/>
  <p:custDataLst>
    <p:tags r:id="rId16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7DA9DF"/>
    <a:srgbClr val="379EF3"/>
    <a:srgbClr val="EBC8C7"/>
    <a:srgbClr val="DE6087"/>
    <a:srgbClr val="67B5B3"/>
    <a:srgbClr val="D4D745"/>
    <a:srgbClr val="87CF90"/>
    <a:srgbClr val="557A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248"/>
    <p:restoredTop sz="94634"/>
  </p:normalViewPr>
  <p:slideViewPr>
    <p:cSldViewPr showGuides="1">
      <p:cViewPr varScale="1">
        <p:scale>
          <a:sx n="84" d="100"/>
          <a:sy n="84" d="100"/>
        </p:scale>
        <p:origin x="-1122" y="-78"/>
      </p:cViewPr>
      <p:guideLst>
        <p:guide orient="horz" pos="213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33" cy="72033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016A414-2756-4DE9-B592-03E14ECF5F6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E505061-10BC-4E91-81B2-65280507C47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E2D06F5-AC60-4160-AA71-5B0F7AF1ECE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7F2DC9F-E8A1-4634-B229-F9C5F778BEE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D07FE9A-1E1C-4740-8E29-EA234247E046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76FE003-1D3E-4F30-B0B8-9DDDA201A667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2E1111-A484-4AA9-BF95-102D078AD11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7DB0F5-6E8E-4F9A-8686-3933CE02C71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4F34290-ED91-4E24-9C1C-4CE0BC4DA38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7E6632D-873A-488E-B036-03B272315346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63AAB6E-F022-4435-AAA9-16751F9CD24C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E254DD5-BA65-452B-974B-7F0559A9708C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B64B6D3-9766-4168-A772-33774948189A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08DB149-FE23-4BF6-BED3-C12C9994FD7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矩形 4"/>
          <p:cNvSpPr/>
          <p:nvPr/>
        </p:nvSpPr>
        <p:spPr>
          <a:xfrm>
            <a:off x="0" y="0"/>
            <a:ext cx="9144000" cy="1428750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39" name="矩形 5"/>
          <p:cNvSpPr/>
          <p:nvPr/>
        </p:nvSpPr>
        <p:spPr>
          <a:xfrm>
            <a:off x="0" y="1484313"/>
            <a:ext cx="9144000" cy="5688012"/>
          </a:xfrm>
          <a:prstGeom prst="rect">
            <a:avLst/>
          </a:prstGeom>
          <a:solidFill>
            <a:srgbClr val="7DA9DF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0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en-US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4341" name="AutoShape 59"/>
          <p:cNvSpPr>
            <a:spLocks noChangeAspect="1" noTextEdit="1"/>
          </p:cNvSpPr>
          <p:nvPr/>
        </p:nvSpPr>
        <p:spPr>
          <a:xfrm>
            <a:off x="6715125" y="825500"/>
            <a:ext cx="1136650" cy="15414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4342" name="Group 12"/>
          <p:cNvGrpSpPr/>
          <p:nvPr/>
        </p:nvGrpSpPr>
        <p:grpSpPr>
          <a:xfrm>
            <a:off x="857250" y="760413"/>
            <a:ext cx="409575" cy="333375"/>
            <a:chOff x="0" y="0"/>
            <a:chExt cx="1259" cy="1024"/>
          </a:xfrm>
        </p:grpSpPr>
        <p:sp>
          <p:nvSpPr>
            <p:cNvPr id="1435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38B8D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38B8D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4343" name="Freeform 29"/>
          <p:cNvSpPr>
            <a:spLocks noEditPoints="1"/>
          </p:cNvSpPr>
          <p:nvPr/>
        </p:nvSpPr>
        <p:spPr>
          <a:xfrm>
            <a:off x="1787525" y="760413"/>
            <a:ext cx="407988" cy="382587"/>
          </a:xfrm>
          <a:custGeom>
            <a:avLst/>
            <a:gdLst/>
            <a:ahLst/>
            <a:cxnLst/>
            <a:pathLst/>
          </a:custGeom>
          <a:solidFill>
            <a:srgbClr val="000000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4344" name="Group 16"/>
          <p:cNvGrpSpPr/>
          <p:nvPr/>
        </p:nvGrpSpPr>
        <p:grpSpPr>
          <a:xfrm>
            <a:off x="3662363" y="696913"/>
            <a:ext cx="382587" cy="382587"/>
            <a:chOff x="0" y="0"/>
            <a:chExt cx="1212" cy="1212"/>
          </a:xfrm>
        </p:grpSpPr>
        <p:sp>
          <p:nvSpPr>
            <p:cNvPr id="1435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4345" name="Freeform 40"/>
          <p:cNvSpPr>
            <a:spLocks noEditPoints="1"/>
          </p:cNvSpPr>
          <p:nvPr/>
        </p:nvSpPr>
        <p:spPr>
          <a:xfrm>
            <a:off x="4527550" y="76041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000000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4346" name="Group 20"/>
          <p:cNvGrpSpPr/>
          <p:nvPr/>
        </p:nvGrpSpPr>
        <p:grpSpPr>
          <a:xfrm>
            <a:off x="2770188" y="696913"/>
            <a:ext cx="303212" cy="382587"/>
            <a:chOff x="0" y="0"/>
            <a:chExt cx="1139825" cy="1436688"/>
          </a:xfrm>
        </p:grpSpPr>
        <p:sp>
          <p:nvSpPr>
            <p:cNvPr id="1435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6" name="椭圆 25"/>
          <p:cNvSpPr/>
          <p:nvPr/>
        </p:nvSpPr>
        <p:spPr>
          <a:xfrm>
            <a:off x="249238" y="331788"/>
            <a:ext cx="1728788" cy="1728788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48" name="TextBox 26"/>
          <p:cNvSpPr txBox="1"/>
          <p:nvPr/>
        </p:nvSpPr>
        <p:spPr>
          <a:xfrm>
            <a:off x="249555" y="908050"/>
            <a:ext cx="16554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800" b="1" dirty="0">
                <a:solidFill>
                  <a:srgbClr val="66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第六单元</a:t>
            </a:r>
            <a:endParaRPr lang="zh-CN" altLang="en-US" sz="2800" b="1" dirty="0">
              <a:solidFill>
                <a:srgbClr val="66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9" name="TextBox 21"/>
          <p:cNvSpPr txBox="1"/>
          <p:nvPr/>
        </p:nvSpPr>
        <p:spPr>
          <a:xfrm>
            <a:off x="2410778" y="2204403"/>
            <a:ext cx="50419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听话训练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1" name="图片 100"/>
          <p:cNvPicPr/>
          <p:nvPr/>
        </p:nvPicPr>
        <p:blipFill>
          <a:blip r:embed="rId1"/>
          <a:stretch>
            <a:fillRect/>
          </a:stretch>
        </p:blipFill>
        <p:spPr>
          <a:xfrm>
            <a:off x="3707765" y="3357245"/>
            <a:ext cx="4572000" cy="304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5364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5365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5366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5379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80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67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5368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5377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8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69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5370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5375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6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1" name="TextBox 26"/>
          <p:cNvSpPr txBox="1"/>
          <p:nvPr/>
        </p:nvSpPr>
        <p:spPr>
          <a:xfrm>
            <a:off x="825500" y="476250"/>
            <a:ext cx="770731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第一节 听话的技巧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3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     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听话能力作为人类特有的智力活动，主要是指对接收到信息进行理解和领会的能力,是人对语言的认知能力。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     通俗来讲，听就是聆听，是对信息进行接收，在日常交流中，聆听是获取信息的重要途径; 话就是说话，是对信息进行输出。从根本上说，输出信息必须基于接收到的信息。如今，人们的生活节奏不断紧张，人与人之间的交流也愈发频繁，特别是随着互联网技术的不断发展，以听为主的单向信息传输在人们的生活中也越来越多，所以，对听话能力的要求也是越来越高。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322580" y="1123950"/>
            <a:ext cx="344170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一、 听话能力的重要性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6388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6389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6390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6401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2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6391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6392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6399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0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6393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639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6397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8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-53340" y="2986405"/>
            <a:ext cx="5490210" cy="22733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（一）对语音的辨析能力</a:t>
            </a:r>
            <a:endParaRPr kumimoji="0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（二）对语义的理解能力</a:t>
            </a:r>
            <a:endParaRPr kumimoji="0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（三）对话语的品评能力</a:t>
            </a:r>
            <a:endParaRPr kumimoji="0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249238" y="112395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二、 听话能力的主要内容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" name="图片 101"/>
          <p:cNvPicPr/>
          <p:nvPr/>
        </p:nvPicPr>
        <p:blipFill>
          <a:blip r:embed="rId1"/>
          <a:stretch>
            <a:fillRect/>
          </a:stretch>
        </p:blipFill>
        <p:spPr>
          <a:xfrm>
            <a:off x="5436870" y="2132965"/>
            <a:ext cx="3566795" cy="39801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7412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7413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7414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742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7415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7416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742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7417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7418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742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7419" name="内容占位符 28"/>
          <p:cNvSpPr>
            <a:spLocks noGrp="1"/>
          </p:cNvSpPr>
          <p:nvPr>
            <p:ph idx="1"/>
          </p:nvPr>
        </p:nvSpPr>
        <p:spPr>
          <a:xfrm>
            <a:off x="249555" y="1195705"/>
            <a:ext cx="8894445" cy="3239135"/>
          </a:xfrm>
        </p:spPr>
        <p:txBody>
          <a:bodyPr vert="horz" wrap="square" lIns="91440" tIns="45720" rIns="91440" bIns="45720" anchor="t" anchorCtr="0"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（一）抓住中心，理解主旨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en-US" altLang="zh-CN" sz="2400" b="1" dirty="0">
                <a:latin typeface="宋体" panose="02010600030101010101" pitchFamily="2" charset="-122"/>
              </a:rPr>
              <a:t>      </a:t>
            </a:r>
            <a:r>
              <a:rPr lang="zh-CN" altLang="en-US" sz="2400" b="1" dirty="0">
                <a:latin typeface="宋体" panose="02010600030101010101" pitchFamily="2" charset="-122"/>
              </a:rPr>
              <a:t>抓住对方讲话的要点，及时进行总结和系统的处理，以便准确地抓住中心，理解主旨。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（二）记住主要内容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en-US" altLang="zh-CN" sz="2400" b="1" dirty="0">
                <a:latin typeface="宋体" panose="02010600030101010101" pitchFamily="2" charset="-122"/>
              </a:rPr>
              <a:t>      </a:t>
            </a:r>
            <a:r>
              <a:rPr lang="zh-CN" altLang="en-US" sz="2400" b="1" dirty="0">
                <a:latin typeface="宋体" panose="02010600030101010101" pitchFamily="2" charset="-122"/>
              </a:rPr>
              <a:t>过滤掉重复的信息，记住关键信息，例如时间、人物、重要的数字、事件或者结论等。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249238" y="112395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三、 听话的技巧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80155" y="4221480"/>
            <a:ext cx="5180330" cy="2590165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7412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7413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7414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742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7415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7416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742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7417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7418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742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7419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</p:spPr>
        <p:txBody>
          <a:bodyPr vert="horz" wrap="square" lIns="91440" tIns="45720" rIns="91440" bIns="45720" anchor="t" anchorCtr="0"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（三）掌握层次，理清思路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en-US" altLang="zh-CN" sz="2400" b="1" dirty="0">
                <a:latin typeface="宋体" panose="02010600030101010101" pitchFamily="2" charset="-122"/>
              </a:rPr>
              <a:t>      </a:t>
            </a:r>
            <a:r>
              <a:rPr lang="zh-CN" altLang="en-US" sz="2400" b="1" dirty="0">
                <a:latin typeface="宋体" panose="02010600030101010101" pitchFamily="2" charset="-122"/>
              </a:rPr>
              <a:t>从讲话者讲话的层次中寻找要点，注意其内在联系，以便理清思路。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（四）听音辨义，做全面评价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en-US" altLang="zh-CN" sz="2400" b="1" dirty="0">
                <a:latin typeface="宋体" panose="02010600030101010101" pitchFamily="2" charset="-122"/>
              </a:rPr>
              <a:t>      </a:t>
            </a:r>
            <a:r>
              <a:rPr lang="zh-CN" altLang="en-US" sz="2400" b="1" dirty="0">
                <a:latin typeface="宋体" panose="02010600030101010101" pitchFamily="2" charset="-122"/>
              </a:rPr>
              <a:t>根据讲话内容和情态来评价讲话者的讲话价值和特点。评价话语应注意不同的观点，不同的评价也应有所不同。在课堂教学中，教师可以选择采用“主动引导”的方式激发和引导学生表达自己的观点，及时评价学生，耐心地倾听学生的反馈，帮助学生找到解决问题的方法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249238" y="112395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三、 听话的技巧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31890" y="5133340"/>
            <a:ext cx="2219325" cy="171323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第二节 听话能力综合训练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460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9461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946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947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3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4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947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5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6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947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3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   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听写训练是指把所听读到的材料进行全面记录的听话能力的训练，重点训练的是人们对所听读到的字、词、句的反应能力。在进行听写训练时，需要掌握以下的步骤：听读大意、听写、听改。在不断重复的练习过程中，可以适当的加快语速，逐渐缩短停顿的时间。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     </a:t>
            </a:r>
            <a:r>
              <a:rPr kumimoji="0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听记训练是指人们迅速并准确的将听到的话语记录下来的训练方法，听记训练的目的是为了提高捕捉话语要点的能力。听记训练与听写训练是不同的，听写训练是对原文进行照搬，听记训练是将对自己有用的重要信息进行记录。</a:t>
            </a:r>
            <a:endParaRPr kumimoji="0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352901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一、听写训练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322263" y="3860800"/>
            <a:ext cx="417830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二、 听记训练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0485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487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489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106045" y="2348230"/>
            <a:ext cx="4601210" cy="354901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Calibri" panose="020F0502020204030204" pitchFamily="34" charset="0"/>
              </a:rPr>
              <a:t>      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Calibri" panose="020F0502020204030204" pitchFamily="34" charset="0"/>
              </a:rPr>
              <a:t>听测训练着重训练的是学生对说话人话语的内容作出合理推测、准确判断的能力。在听测时，要想象口语交际的场景，推测话语的结论或故事的结局；要对话语内容的各方面进行比较、评价，注意事件发展的局部、细节。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三、 听测训练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3" name="图片 102"/>
          <p:cNvPicPr/>
          <p:nvPr/>
        </p:nvPicPr>
        <p:blipFill>
          <a:blip r:embed="rId1"/>
          <a:stretch>
            <a:fillRect/>
          </a:stretch>
        </p:blipFill>
        <p:spPr>
          <a:xfrm>
            <a:off x="4860290" y="2997200"/>
            <a:ext cx="4030345" cy="25323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0485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487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489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四、 听话能力组合训练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4" name="图片 103"/>
          <p:cNvPicPr/>
          <p:nvPr/>
        </p:nvPicPr>
        <p:blipFill>
          <a:blip r:embed="rId1"/>
          <a:stretch>
            <a:fillRect/>
          </a:stretch>
        </p:blipFill>
        <p:spPr>
          <a:xfrm>
            <a:off x="322580" y="1817370"/>
            <a:ext cx="8626475" cy="49587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3267075" y="2204720"/>
            <a:ext cx="5216525" cy="20796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Calibri" panose="020F0502020204030204" pitchFamily="34" charset="0"/>
              </a:rPr>
              <a:t>     </a:t>
            </a:r>
            <a:r>
              <a:rPr kumimoji="0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Calibri" panose="020F0502020204030204" pitchFamily="34" charset="0"/>
              </a:rPr>
              <a:t>在日常生活中，人们常常会就某一主题内容发表意见，为了全面掌握说话者对主题内容的看法，就需要加强自身的求同组合的思维能力，在听话过程中将杂乱无章的语言材料进行重新梳理，找到其中的内在联系，理清思路。</a:t>
            </a:r>
            <a:endParaRPr kumimoji="0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矩形 5"/>
          <p:cNvSpPr/>
          <p:nvPr/>
        </p:nvSpPr>
        <p:spPr>
          <a:xfrm>
            <a:off x="0" y="1071563"/>
            <a:ext cx="9144000" cy="5786437"/>
          </a:xfrm>
          <a:prstGeom prst="rect">
            <a:avLst/>
          </a:prstGeom>
          <a:solidFill>
            <a:srgbClr val="CC4444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3" name="Rettangolo 5"/>
          <p:cNvSpPr/>
          <p:nvPr/>
        </p:nvSpPr>
        <p:spPr>
          <a:xfrm rot="10800000">
            <a:off x="7286625" y="5357813"/>
            <a:ext cx="785813" cy="64293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4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30725" name="Rettangolo 5"/>
          <p:cNvSpPr/>
          <p:nvPr/>
        </p:nvSpPr>
        <p:spPr>
          <a:xfrm>
            <a:off x="857250" y="2127250"/>
            <a:ext cx="7572375" cy="3643313"/>
          </a:xfrm>
          <a:prstGeom prst="roundRect">
            <a:avLst>
              <a:gd name="adj" fmla="val 2819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6" name="矩形 12"/>
          <p:cNvSpPr/>
          <p:nvPr/>
        </p:nvSpPr>
        <p:spPr>
          <a:xfrm>
            <a:off x="785813" y="0"/>
            <a:ext cx="8358187" cy="107156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7" name="矩形 13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8" name="矩形 19"/>
          <p:cNvSpPr/>
          <p:nvPr/>
        </p:nvSpPr>
        <p:spPr>
          <a:xfrm>
            <a:off x="825500" y="1373188"/>
            <a:ext cx="305593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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思考与练习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0729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3074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4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0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1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3073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2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3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3073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4" name="矩形 52"/>
          <p:cNvSpPr/>
          <p:nvPr/>
        </p:nvSpPr>
        <p:spPr>
          <a:xfrm>
            <a:off x="7053263" y="6000750"/>
            <a:ext cx="116205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r>
              <a:rPr lang="en-US" altLang="zh-CN" sz="3600" b="1" i="1" dirty="0">
                <a:solidFill>
                  <a:schemeClr val="bg1"/>
                </a:solidFill>
                <a:latin typeface="Chiller" panose="04020404031007020602" pitchFamily="82" charset="0"/>
                <a:sym typeface="Arial" panose="020B0604020202020204" pitchFamily="34" charset="0"/>
              </a:rPr>
              <a:t>To DO: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735" name="TextBox 31"/>
          <p:cNvSpPr txBox="1"/>
          <p:nvPr/>
        </p:nvSpPr>
        <p:spPr>
          <a:xfrm>
            <a:off x="825500" y="2132013"/>
            <a:ext cx="7493000" cy="12915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514350" indent="-514350"/>
            <a:r>
              <a:rPr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一、为什么要增强自身的听话能力？</a:t>
            </a:r>
            <a:endParaRPr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二、听话能力的的主要内容包括哪几个方面？</a:t>
            </a:r>
            <a:endParaRPr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三、听话的技巧主要有哪些？</a:t>
            </a:r>
            <a:endParaRPr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tags/tag1.xml><?xml version="1.0" encoding="utf-8"?>
<p:tagLst xmlns:p="http://schemas.openxmlformats.org/presentationml/2006/main">
  <p:tag name="COMMONDATA" val="eyJoZGlkIjoiNWEwNTcwZjk1MWJhODc2YjhiMzViMmY3YjI2MGZkMzMifQ==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2">
            <a:lumMod val="75000"/>
          </a:schemeClr>
        </a:solidFill>
        <a:ln w="25400">
          <a:solidFill>
            <a:schemeClr val="accent6">
              <a:lumMod val="40000"/>
              <a:lumOff val="60000"/>
            </a:schemeClr>
          </a:solidFill>
          <a:miter lim="800000"/>
        </a:ln>
      </a:spPr>
      <a:bodyPr anchor="ctr"/>
      <a:lstStyle>
        <a:defPPr algn="ctr">
          <a:defRPr>
            <a:solidFill>
              <a:srgbClr val="FFFFFF"/>
            </a:solidFill>
            <a:latin typeface="宋体" panose="02010600030101010101" pitchFamily="2" charset="-122"/>
            <a:sym typeface="宋体" panose="02010600030101010101" pitchFamily="2" charset="-122"/>
          </a:defRPr>
        </a:defPPr>
      </a:lst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1160</Words>
  <Application>WPS 演示</Application>
  <PresentationFormat>全屏显示(4:3)</PresentationFormat>
  <Paragraphs>97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Arial</vt:lpstr>
      <vt:lpstr>宋体</vt:lpstr>
      <vt:lpstr>Wingdings</vt:lpstr>
      <vt:lpstr>Calibri</vt:lpstr>
      <vt:lpstr>Arial Black</vt:lpstr>
      <vt:lpstr>黑体</vt:lpstr>
      <vt:lpstr>微软雅黑</vt:lpstr>
      <vt:lpstr>楷体</vt:lpstr>
      <vt:lpstr>MS PGothic</vt:lpstr>
      <vt:lpstr>Impact</vt:lpstr>
      <vt:lpstr>Chiller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AFI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yingzi</dc:creator>
  <cp:lastModifiedBy>存好资料到期下线</cp:lastModifiedBy>
  <cp:revision>350</cp:revision>
  <dcterms:created xsi:type="dcterms:W3CDTF">2011-03-25T03:20:00Z</dcterms:created>
  <dcterms:modified xsi:type="dcterms:W3CDTF">2022-05-20T06:31:42Z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2052-11.1.0.11636</vt:lpwstr>
  </property>
  <property fmtid="{D5CDD505-2E9C-101B-9397-08002B2CF9AE}" pid="3" name="ICV">
    <vt:lpwstr>117EFCDCDE5B49BE9851BD2DEFAD416B</vt:lpwstr>
  </property>
</Properties>
</file>