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5"/>
  </p:notesMasterIdLst>
  <p:sldIdLst>
    <p:sldId id="261" r:id="rId2"/>
    <p:sldId id="287" r:id="rId3"/>
    <p:sldId id="376" r:id="rId4"/>
    <p:sldId id="409" r:id="rId5"/>
    <p:sldId id="411" r:id="rId6"/>
    <p:sldId id="410" r:id="rId7"/>
    <p:sldId id="412" r:id="rId8"/>
    <p:sldId id="414" r:id="rId9"/>
    <p:sldId id="415" r:id="rId10"/>
    <p:sldId id="413" r:id="rId11"/>
    <p:sldId id="417" r:id="rId12"/>
    <p:sldId id="416" r:id="rId13"/>
    <p:sldId id="377" r:id="rId14"/>
    <p:sldId id="406" r:id="rId15"/>
    <p:sldId id="405" r:id="rId16"/>
    <p:sldId id="404" r:id="rId17"/>
    <p:sldId id="418" r:id="rId18"/>
    <p:sldId id="419" r:id="rId19"/>
    <p:sldId id="420" r:id="rId20"/>
    <p:sldId id="421" r:id="rId21"/>
    <p:sldId id="422" r:id="rId22"/>
    <p:sldId id="423" r:id="rId23"/>
    <p:sldId id="424" r:id="rId24"/>
    <p:sldId id="425" r:id="rId25"/>
    <p:sldId id="426" r:id="rId26"/>
    <p:sldId id="427" r:id="rId27"/>
    <p:sldId id="429" r:id="rId28"/>
    <p:sldId id="428" r:id="rId29"/>
    <p:sldId id="430" r:id="rId30"/>
    <p:sldId id="431" r:id="rId31"/>
    <p:sldId id="378" r:id="rId32"/>
    <p:sldId id="379" r:id="rId33"/>
    <p:sldId id="432" r:id="rId34"/>
    <p:sldId id="435" r:id="rId35"/>
    <p:sldId id="439" r:id="rId36"/>
    <p:sldId id="436" r:id="rId37"/>
    <p:sldId id="437" r:id="rId38"/>
    <p:sldId id="438" r:id="rId39"/>
    <p:sldId id="440" r:id="rId40"/>
    <p:sldId id="441" r:id="rId41"/>
    <p:sldId id="442" r:id="rId42"/>
    <p:sldId id="443" r:id="rId43"/>
    <p:sldId id="444" r:id="rId44"/>
    <p:sldId id="445" r:id="rId45"/>
    <p:sldId id="446" r:id="rId46"/>
    <p:sldId id="447" r:id="rId47"/>
    <p:sldId id="449" r:id="rId48"/>
    <p:sldId id="448" r:id="rId49"/>
    <p:sldId id="450" r:id="rId50"/>
    <p:sldId id="451" r:id="rId51"/>
    <p:sldId id="452" r:id="rId52"/>
    <p:sldId id="457" r:id="rId53"/>
    <p:sldId id="454" r:id="rId54"/>
    <p:sldId id="455" r:id="rId55"/>
    <p:sldId id="456" r:id="rId56"/>
    <p:sldId id="462" r:id="rId57"/>
    <p:sldId id="463" r:id="rId58"/>
    <p:sldId id="458" r:id="rId59"/>
    <p:sldId id="453" r:id="rId60"/>
    <p:sldId id="459" r:id="rId61"/>
    <p:sldId id="460" r:id="rId62"/>
    <p:sldId id="461" r:id="rId63"/>
    <p:sldId id="464" r:id="rId6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="" xmlns:p14="http://schemas.microsoft.com/office/powerpoint/2010/main" val="1"/>
      </p:ext>
    </p:extLst>
  </p:showPr>
  <p:clrMru>
    <a:srgbClr val="FF33CC"/>
    <a:srgbClr val="7DA9DF"/>
    <a:srgbClr val="379EF3"/>
    <a:srgbClr val="EBC8C7"/>
    <a:srgbClr val="DE6087"/>
    <a:srgbClr val="67B5B3"/>
    <a:srgbClr val="D4D745"/>
    <a:srgbClr val="87CF90"/>
    <a:srgbClr val="557AF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/>
    <p:restoredTop sz="94634"/>
  </p:normalViewPr>
  <p:slideViewPr>
    <p:cSldViewPr showGuides="1">
      <p:cViewPr varScale="1">
        <p:scale>
          <a:sx n="84" d="100"/>
          <a:sy n="84" d="100"/>
        </p:scale>
        <p:origin x="-152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61600" cy="737616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016A414-2756-4DE9-B592-03E14ECF5F6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505061-10BC-4E91-81B2-65280507C47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E2D06F5-AC60-4160-AA71-5B0F7AF1ECE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F2DC9F-E8A1-4634-B229-F9C5F778BEE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D07FE9A-1E1C-4740-8E29-EA234247E0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6FE003-1D3E-4F30-B0B8-9DDDA201A667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2E1111-A484-4AA9-BF95-102D078AD11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7DB0F5-6E8E-4F9A-8686-3933CE02C71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4F34290-ED91-4E24-9C1C-4CE0BC4DA38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E6632D-873A-488E-B036-03B2723153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3AAB6E-F022-4435-AAA9-16751F9CD24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254DD5-BA65-452B-974B-7F0559A9708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B64B6D3-9766-4168-A772-33774948189A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r">
              <a:buNone/>
            </a:pPr>
            <a:fld id="{9A0DB2DC-4C9A-4742-B13C-FB6460FD3503}" type="slidenum">
              <a:rPr lang="zh-CN" altLang="en-US" dirty="0"/>
              <a:pPr algn="r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08DB149-FE23-4BF6-BED3-C12C9994FD7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2022/5/6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2.xml"/><Relationship Id="rId4" Type="http://schemas.openxmlformats.org/officeDocument/2006/relationships/slide" Target="slide3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4"/>
          <p:cNvSpPr/>
          <p:nvPr/>
        </p:nvSpPr>
        <p:spPr>
          <a:xfrm>
            <a:off x="0" y="0"/>
            <a:ext cx="9144000" cy="1428750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矩形 5"/>
          <p:cNvSpPr/>
          <p:nvPr/>
        </p:nvSpPr>
        <p:spPr>
          <a:xfrm>
            <a:off x="0" y="1484313"/>
            <a:ext cx="9144000" cy="5688012"/>
          </a:xfrm>
          <a:prstGeom prst="rect">
            <a:avLst/>
          </a:prstGeom>
          <a:solidFill>
            <a:srgbClr val="7DA9DF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en-US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4341" name="AutoShape 59"/>
          <p:cNvSpPr>
            <a:spLocks noChangeAspect="1" noTextEdit="1"/>
          </p:cNvSpPr>
          <p:nvPr/>
        </p:nvSpPr>
        <p:spPr>
          <a:xfrm>
            <a:off x="6715125" y="825500"/>
            <a:ext cx="1136650" cy="15414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2" name="Group 12"/>
          <p:cNvGrpSpPr/>
          <p:nvPr/>
        </p:nvGrpSpPr>
        <p:grpSpPr>
          <a:xfrm>
            <a:off x="857250" y="760413"/>
            <a:ext cx="409575" cy="333375"/>
            <a:chOff x="0" y="0"/>
            <a:chExt cx="1259" cy="1024"/>
          </a:xfrm>
        </p:grpSpPr>
        <p:sp>
          <p:nvSpPr>
            <p:cNvPr id="1435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3" name="Freeform 29"/>
          <p:cNvSpPr>
            <a:spLocks noEditPoints="1"/>
          </p:cNvSpPr>
          <p:nvPr/>
        </p:nvSpPr>
        <p:spPr>
          <a:xfrm>
            <a:off x="1787525" y="760413"/>
            <a:ext cx="407988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4" name="Group 16"/>
          <p:cNvGrpSpPr/>
          <p:nvPr/>
        </p:nvGrpSpPr>
        <p:grpSpPr>
          <a:xfrm>
            <a:off x="3662363" y="696913"/>
            <a:ext cx="382587" cy="382587"/>
            <a:chOff x="0" y="0"/>
            <a:chExt cx="1212" cy="1212"/>
          </a:xfrm>
        </p:grpSpPr>
        <p:sp>
          <p:nvSpPr>
            <p:cNvPr id="1435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5" name="Freeform 40"/>
          <p:cNvSpPr>
            <a:spLocks noEditPoints="1"/>
          </p:cNvSpPr>
          <p:nvPr/>
        </p:nvSpPr>
        <p:spPr>
          <a:xfrm>
            <a:off x="4527550" y="76041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6" name="Group 20"/>
          <p:cNvGrpSpPr/>
          <p:nvPr/>
        </p:nvGrpSpPr>
        <p:grpSpPr>
          <a:xfrm>
            <a:off x="2770188" y="696913"/>
            <a:ext cx="303212" cy="382587"/>
            <a:chOff x="0" y="0"/>
            <a:chExt cx="1139825" cy="1436688"/>
          </a:xfrm>
        </p:grpSpPr>
        <p:sp>
          <p:nvSpPr>
            <p:cNvPr id="1435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249238" y="331788"/>
            <a:ext cx="1728788" cy="172878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8" name="TextBox 26"/>
          <p:cNvSpPr txBox="1"/>
          <p:nvPr/>
        </p:nvSpPr>
        <p:spPr>
          <a:xfrm>
            <a:off x="249555" y="908050"/>
            <a:ext cx="16554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66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第五单</a:t>
            </a:r>
            <a:r>
              <a:rPr lang="zh-CN" altLang="en-US" sz="2800" b="1" dirty="0">
                <a:solidFill>
                  <a:srgbClr val="66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元</a:t>
            </a:r>
          </a:p>
        </p:txBody>
      </p:sp>
      <p:sp>
        <p:nvSpPr>
          <p:cNvPr id="14349" name="TextBox 21"/>
          <p:cNvSpPr txBox="1"/>
          <p:nvPr/>
        </p:nvSpPr>
        <p:spPr>
          <a:xfrm>
            <a:off x="1258888" y="2205038"/>
            <a:ext cx="504190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朗读训练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C:\Users\Administrator\Desktop\4086-1G02F941222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802" y="3876675"/>
            <a:ext cx="4762500" cy="2981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 smtClean="0"/>
              <a:t>4.</a:t>
            </a:r>
            <a:r>
              <a:rPr lang="zh-CN" altLang="en-US" sz="2400" b="1" dirty="0" smtClean="0"/>
              <a:t>感情停顿</a:t>
            </a:r>
            <a:r>
              <a:rPr lang="zh-CN" altLang="en-US" sz="2400" dirty="0" smtClean="0"/>
              <a:t>：</a:t>
            </a:r>
            <a:r>
              <a:rPr lang="zh-CN" altLang="zh-CN" sz="2400" dirty="0" smtClean="0"/>
              <a:t>是为了突出某个语意或表达复杂而激动的感情时所作的停顿。</a:t>
            </a:r>
            <a:endParaRPr lang="zh-CN" altLang="en-US" sz="2400" dirty="0" smtClean="0"/>
          </a:p>
          <a:p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例：第二天早晨，这个穷苦的小女孩儿</a:t>
            </a:r>
            <a:r>
              <a:rPr lang="en-US" altLang="zh-CN" sz="2400" b="1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坐在墙角里，两腮通红，嘴上</a:t>
            </a:r>
            <a:r>
              <a:rPr lang="en-US" altLang="zh-CN" sz="2400" b="1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带着微笑</a:t>
            </a:r>
            <a:r>
              <a:rPr lang="en-US" altLang="zh-CN" sz="2400" b="1" dirty="0" smtClean="0">
                <a:latin typeface="Times New Roman"/>
                <a:ea typeface="楷体_GB2312" pitchFamily="49" charset="-122"/>
              </a:rPr>
              <a:t>——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她</a:t>
            </a:r>
            <a:r>
              <a:rPr lang="en-US" altLang="zh-CN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死了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，在旧年的大年夜</a:t>
            </a:r>
            <a:r>
              <a:rPr lang="en-US" altLang="zh-CN" sz="2400" b="1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冻</a:t>
            </a:r>
            <a:r>
              <a:rPr lang="en-US" altLang="zh-CN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死了</a:t>
            </a:r>
            <a:r>
              <a:rPr lang="en-US" altLang="zh-CN" sz="2400" b="1" dirty="0" smtClean="0">
                <a:latin typeface="Times New Roman"/>
                <a:ea typeface="楷体_GB2312" pitchFamily="49" charset="-122"/>
              </a:rPr>
              <a:t>……</a:t>
            </a:r>
            <a:r>
              <a:rPr lang="en-US" altLang="zh-CN" sz="2400" b="1" dirty="0" smtClean="0"/>
              <a:t> </a:t>
            </a:r>
            <a:r>
              <a:rPr lang="zh-CN" altLang="en-US" sz="2400" b="1" dirty="0" smtClean="0">
                <a:ea typeface="华文楷体" pitchFamily="2" charset="-122"/>
              </a:rPr>
              <a:t>（</a:t>
            </a:r>
            <a:r>
              <a:rPr lang="en-US" altLang="zh-CN" sz="2400" b="1" dirty="0" smtClean="0">
                <a:ea typeface="华文楷体" pitchFamily="2" charset="-122"/>
              </a:rPr>
              <a:t>《</a:t>
            </a:r>
            <a:r>
              <a:rPr lang="zh-CN" altLang="en-US" sz="2400" b="1" dirty="0" smtClean="0">
                <a:ea typeface="华文楷体" pitchFamily="2" charset="-122"/>
              </a:rPr>
              <a:t>卖火柴的小女孩</a:t>
            </a:r>
            <a:r>
              <a:rPr lang="en-US" altLang="zh-CN" sz="2400" b="1" dirty="0" smtClean="0">
                <a:ea typeface="华文楷体" pitchFamily="2" charset="-122"/>
              </a:rPr>
              <a:t>》</a:t>
            </a:r>
            <a:r>
              <a:rPr lang="zh-CN" altLang="en-US" sz="2400" b="1" dirty="0" smtClean="0">
                <a:ea typeface="华文楷体" pitchFamily="2" charset="-122"/>
              </a:rPr>
              <a:t>）</a:t>
            </a:r>
            <a:endParaRPr lang="zh-CN" altLang="en-US" sz="2400" dirty="0" smtClean="0"/>
          </a:p>
          <a:p>
            <a:endParaRPr lang="en-US" altLang="zh-CN" sz="2400" b="1" dirty="0" smtClean="0">
              <a:solidFill>
                <a:srgbClr val="0000FF"/>
              </a:solidFill>
              <a:latin typeface="宋体" pitchFamily="2" charset="-122"/>
            </a:endParaRPr>
          </a:p>
          <a:p>
            <a:endParaRPr lang="en-US" altLang="zh-CN" sz="24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（三）连接的种类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60000"/>
              </a:lnSpc>
              <a:buNone/>
            </a:pPr>
            <a:r>
              <a:rPr lang="en-US" altLang="zh-CN" sz="2400" b="1" u="sng" dirty="0" smtClean="0">
                <a:solidFill>
                  <a:srgbClr val="0000CC"/>
                </a:solidFill>
              </a:rPr>
              <a:t>1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.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直连</a:t>
            </a:r>
            <a:endParaRPr lang="en-US" altLang="zh-CN" sz="2400" b="1" dirty="0" smtClean="0">
              <a:solidFill>
                <a:srgbClr val="0000CC"/>
              </a:solidFill>
            </a:endParaRPr>
          </a:p>
          <a:p>
            <a:pPr>
              <a:lnSpc>
                <a:spcPct val="160000"/>
              </a:lnSpc>
              <a:buNone/>
            </a:pPr>
            <a:r>
              <a:rPr lang="en-US" altLang="zh-CN" sz="2400" b="1" u="sng" dirty="0" smtClean="0">
                <a:solidFill>
                  <a:srgbClr val="0000CC"/>
                </a:solidFill>
              </a:rPr>
              <a:t>2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.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曲连</a:t>
            </a:r>
            <a:endParaRPr lang="en-US" altLang="zh-CN" sz="2400" b="1" dirty="0" smtClean="0">
              <a:solidFill>
                <a:srgbClr val="0000FF"/>
              </a:solidFill>
              <a:latin typeface="宋体" pitchFamily="2" charset="-122"/>
            </a:endParaRPr>
          </a:p>
          <a:p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例：说也奇怪，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和新朋友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会谈文学、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谈哲学、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谈人生道理等等，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和老朋友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却只话家常，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柴米油盐，细细碎碎，种种琐事。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///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很多时候，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心灵的契合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已经不需要太多的言语</a:t>
            </a:r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来表达</a:t>
            </a:r>
            <a:r>
              <a:rPr lang="zh-CN" altLang="en-US" sz="2400" b="1" dirty="0" smtClean="0"/>
              <a:t>。</a:t>
            </a:r>
            <a:endParaRPr lang="zh-CN" altLang="en-US" sz="2400" dirty="0" smtClean="0"/>
          </a:p>
          <a:p>
            <a:endParaRPr lang="en-US" altLang="zh-CN" sz="24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 smtClean="0"/>
              <a:t>4.</a:t>
            </a:r>
            <a:r>
              <a:rPr lang="zh-CN" altLang="en-US" sz="2400" b="1" dirty="0" smtClean="0"/>
              <a:t>感情停顿</a:t>
            </a:r>
            <a:r>
              <a:rPr lang="zh-CN" altLang="en-US" sz="2400" dirty="0" smtClean="0"/>
              <a:t>：</a:t>
            </a:r>
            <a:r>
              <a:rPr lang="zh-CN" altLang="zh-CN" sz="2400" dirty="0" smtClean="0"/>
              <a:t>是为了突出某个语意或表达复杂而激动的感情时所作的停顿。</a:t>
            </a:r>
            <a:endParaRPr lang="zh-CN" altLang="en-US" sz="2400" dirty="0" smtClean="0"/>
          </a:p>
          <a:p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例：第二天早晨，这个穷苦的小女孩儿</a:t>
            </a:r>
            <a:r>
              <a:rPr lang="en-US" altLang="zh-CN" sz="2400" b="1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坐在墙角里，两腮通红，嘴上</a:t>
            </a:r>
            <a:r>
              <a:rPr lang="en-US" altLang="zh-CN" sz="2400" b="1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带着微笑</a:t>
            </a:r>
            <a:r>
              <a:rPr lang="en-US" altLang="zh-CN" sz="2400" b="1" dirty="0" smtClean="0">
                <a:latin typeface="Times New Roman"/>
                <a:ea typeface="楷体_GB2312" pitchFamily="49" charset="-122"/>
              </a:rPr>
              <a:t>——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她</a:t>
            </a:r>
            <a:r>
              <a:rPr lang="en-US" altLang="zh-CN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死了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，在旧年的大年夜</a:t>
            </a:r>
            <a:r>
              <a:rPr lang="en-US" altLang="zh-CN" sz="2400" b="1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冻</a:t>
            </a:r>
            <a:r>
              <a:rPr lang="en-US" altLang="zh-CN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_GB2312" pitchFamily="49" charset="-122"/>
                <a:ea typeface="楷体_GB2312" pitchFamily="49" charset="-122"/>
              </a:rPr>
              <a:t>死了</a:t>
            </a:r>
            <a:r>
              <a:rPr lang="en-US" altLang="zh-CN" sz="2400" b="1" dirty="0" smtClean="0">
                <a:latin typeface="Times New Roman"/>
                <a:ea typeface="楷体_GB2312" pitchFamily="49" charset="-122"/>
              </a:rPr>
              <a:t>……</a:t>
            </a:r>
            <a:r>
              <a:rPr lang="en-US" altLang="zh-CN" sz="2400" b="1" dirty="0" smtClean="0"/>
              <a:t> </a:t>
            </a:r>
            <a:r>
              <a:rPr lang="zh-CN" altLang="en-US" sz="2400" b="1" dirty="0" smtClean="0">
                <a:ea typeface="华文楷体" pitchFamily="2" charset="-122"/>
              </a:rPr>
              <a:t>（</a:t>
            </a:r>
            <a:r>
              <a:rPr lang="en-US" altLang="zh-CN" sz="2400" b="1" dirty="0" smtClean="0">
                <a:ea typeface="华文楷体" pitchFamily="2" charset="-122"/>
              </a:rPr>
              <a:t>《</a:t>
            </a:r>
            <a:r>
              <a:rPr lang="zh-CN" altLang="en-US" sz="2400" b="1" dirty="0" smtClean="0">
                <a:ea typeface="华文楷体" pitchFamily="2" charset="-122"/>
              </a:rPr>
              <a:t>卖火柴的小女孩</a:t>
            </a:r>
            <a:r>
              <a:rPr lang="en-US" altLang="zh-CN" sz="2400" b="1" dirty="0" smtClean="0">
                <a:ea typeface="华文楷体" pitchFamily="2" charset="-122"/>
              </a:rPr>
              <a:t>》</a:t>
            </a:r>
            <a:r>
              <a:rPr lang="zh-CN" altLang="en-US" sz="2400" b="1" dirty="0" smtClean="0">
                <a:ea typeface="华文楷体" pitchFamily="2" charset="-122"/>
              </a:rPr>
              <a:t>）</a:t>
            </a:r>
            <a:endParaRPr lang="zh-CN" altLang="en-US" sz="2400" dirty="0" smtClean="0"/>
          </a:p>
          <a:p>
            <a:endParaRPr lang="en-US" altLang="zh-CN" sz="2400" b="1" dirty="0" smtClean="0">
              <a:solidFill>
                <a:srgbClr val="0000FF"/>
              </a:solidFill>
              <a:latin typeface="宋体" pitchFamily="2" charset="-122"/>
            </a:endParaRPr>
          </a:p>
          <a:p>
            <a:endParaRPr lang="en-US" altLang="zh-CN" sz="24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8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440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442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重音是指在朗读时为了突出主题、表达思想、抒发情感需要强调突出某些词或短语。它是表情达意的重要手段之一。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000" b="1" dirty="0" smtClean="0"/>
              <a:t>例：</a:t>
            </a:r>
            <a:endParaRPr lang="en-US" altLang="zh-CN" sz="2000" b="1" dirty="0" smtClean="0"/>
          </a:p>
          <a:p>
            <a:pPr>
              <a:spcBef>
                <a:spcPct val="50000"/>
              </a:spcBef>
            </a:pPr>
            <a:r>
              <a:rPr lang="zh-CN" altLang="en-US" sz="2000" b="1" dirty="0" smtClean="0">
                <a:solidFill>
                  <a:srgbClr val="FF0066"/>
                </a:solidFill>
              </a:rPr>
              <a:t>你</a:t>
            </a:r>
            <a:r>
              <a:rPr lang="zh-CN" altLang="en-US" sz="2000" b="1" dirty="0" smtClean="0"/>
              <a:t>明天去北京吗？</a:t>
            </a:r>
          </a:p>
          <a:p>
            <a:pPr>
              <a:spcBef>
                <a:spcPct val="50000"/>
              </a:spcBef>
            </a:pPr>
            <a:r>
              <a:rPr lang="zh-CN" altLang="en-US" sz="2000" b="1" dirty="0" smtClean="0"/>
              <a:t>（谁去？）</a:t>
            </a:r>
          </a:p>
          <a:p>
            <a:pPr>
              <a:spcBef>
                <a:spcPct val="50000"/>
              </a:spcBef>
            </a:pPr>
            <a:r>
              <a:rPr lang="zh-CN" altLang="en-US" sz="2000" b="1" dirty="0" smtClean="0"/>
              <a:t>你</a:t>
            </a:r>
            <a:r>
              <a:rPr lang="zh-CN" altLang="en-US" sz="2000" b="1" dirty="0" smtClean="0">
                <a:solidFill>
                  <a:srgbClr val="FF0066"/>
                </a:solidFill>
              </a:rPr>
              <a:t>明天</a:t>
            </a:r>
            <a:r>
              <a:rPr lang="zh-CN" altLang="en-US" sz="2000" b="1" dirty="0" smtClean="0"/>
              <a:t>去北京吗？</a:t>
            </a:r>
          </a:p>
          <a:p>
            <a:pPr>
              <a:spcBef>
                <a:spcPct val="50000"/>
              </a:spcBef>
            </a:pPr>
            <a:r>
              <a:rPr lang="zh-CN" altLang="en-US" sz="2000" b="1" dirty="0" smtClean="0"/>
              <a:t>（什么时间去？）</a:t>
            </a:r>
          </a:p>
          <a:p>
            <a:pPr>
              <a:spcBef>
                <a:spcPct val="50000"/>
              </a:spcBef>
            </a:pPr>
            <a:r>
              <a:rPr lang="zh-CN" altLang="en-US" sz="2000" b="1" dirty="0" smtClean="0"/>
              <a:t>你明天</a:t>
            </a:r>
            <a:r>
              <a:rPr lang="zh-CN" altLang="en-US" sz="2000" b="1" dirty="0" smtClean="0">
                <a:solidFill>
                  <a:srgbClr val="FF0066"/>
                </a:solidFill>
              </a:rPr>
              <a:t>去</a:t>
            </a:r>
            <a:r>
              <a:rPr lang="zh-CN" altLang="en-US" sz="2000" b="1" dirty="0" smtClean="0"/>
              <a:t>北京吗？</a:t>
            </a:r>
          </a:p>
          <a:p>
            <a:pPr>
              <a:spcBef>
                <a:spcPct val="50000"/>
              </a:spcBef>
            </a:pPr>
            <a:r>
              <a:rPr lang="zh-CN" altLang="en-US" sz="2000" b="1" dirty="0" smtClean="0"/>
              <a:t>（去不去？）</a:t>
            </a:r>
          </a:p>
          <a:p>
            <a:pPr>
              <a:spcBef>
                <a:spcPct val="50000"/>
              </a:spcBef>
            </a:pPr>
            <a:r>
              <a:rPr lang="zh-CN" altLang="en-US" sz="2000" b="1" dirty="0" smtClean="0"/>
              <a:t>你明天去</a:t>
            </a:r>
            <a:r>
              <a:rPr lang="zh-CN" altLang="en-US" sz="2000" b="1" dirty="0" smtClean="0">
                <a:solidFill>
                  <a:srgbClr val="FF0066"/>
                </a:solidFill>
              </a:rPr>
              <a:t>北京</a:t>
            </a:r>
            <a:r>
              <a:rPr lang="zh-CN" altLang="en-US" sz="2000" b="1" dirty="0" smtClean="0"/>
              <a:t>吗？</a:t>
            </a:r>
          </a:p>
          <a:p>
            <a:pPr>
              <a:spcBef>
                <a:spcPct val="50000"/>
              </a:spcBef>
            </a:pPr>
            <a:r>
              <a:rPr lang="zh-CN" altLang="en-US" sz="2000" b="1" dirty="0" smtClean="0"/>
              <a:t>（去哪里？）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 smtClean="0">
                <a:latin typeface="宋体" panose="02010600030101010101" pitchFamily="2" charset="-122"/>
              </a:rPr>
              <a:t> 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、重音训练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（二）重音的分类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400" b="1" dirty="0" smtClean="0">
                <a:solidFill>
                  <a:srgbClr val="00CC00"/>
                </a:solidFill>
              </a:rPr>
              <a:t>1.</a:t>
            </a:r>
            <a:r>
              <a:rPr lang="zh-CN" altLang="en-US" sz="2400" b="1" dirty="0" smtClean="0">
                <a:solidFill>
                  <a:srgbClr val="00CC00"/>
                </a:solidFill>
              </a:rPr>
              <a:t>语法重音</a:t>
            </a:r>
          </a:p>
          <a:p>
            <a:pPr eaLnBrk="1" hangingPunct="1"/>
            <a:r>
              <a:rPr lang="en-US" altLang="zh-CN" sz="2400" b="1" dirty="0" smtClean="0">
                <a:solidFill>
                  <a:srgbClr val="CC0000"/>
                </a:solidFill>
              </a:rPr>
              <a:t>2.</a:t>
            </a:r>
            <a:r>
              <a:rPr lang="zh-CN" altLang="en-US" sz="2400" b="1" dirty="0" smtClean="0">
                <a:solidFill>
                  <a:srgbClr val="CC0000"/>
                </a:solidFill>
              </a:rPr>
              <a:t>逻辑重音</a:t>
            </a:r>
          </a:p>
          <a:p>
            <a:pPr eaLnBrk="1" hangingPunct="1"/>
            <a:r>
              <a:rPr lang="en-US" altLang="zh-CN" sz="2400" b="1" dirty="0" smtClean="0">
                <a:solidFill>
                  <a:srgbClr val="0000CC"/>
                </a:solidFill>
              </a:rPr>
              <a:t>3.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感情重音</a:t>
            </a: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、重音训练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 smtClean="0"/>
              <a:t>1.</a:t>
            </a:r>
            <a:r>
              <a:rPr lang="zh-CN" altLang="en-US" sz="2400" b="1" dirty="0" smtClean="0"/>
              <a:t>语法重音：</a:t>
            </a:r>
            <a:r>
              <a:rPr lang="zh-CN" altLang="zh-CN" sz="2400" dirty="0" smtClean="0"/>
              <a:t>根据语法关系说得或读得重些的音节。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b="1" dirty="0" smtClean="0">
              <a:solidFill>
                <a:srgbClr val="FF0066"/>
              </a:solidFill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zh-CN" altLang="en-US" sz="2400" b="1" dirty="0" smtClean="0">
                <a:solidFill>
                  <a:srgbClr val="FF0066"/>
                </a:solidFill>
                <a:latin typeface="方正隶书简体" pitchFamily="2" charset="-122"/>
                <a:ea typeface="方正隶书简体" pitchFamily="2" charset="-122"/>
              </a:rPr>
              <a:t>语法重音基本规律：</a:t>
            </a:r>
            <a:endParaRPr lang="en-US" altLang="zh-CN" sz="2400" dirty="0" smtClean="0">
              <a:latin typeface="方正隶书简体" pitchFamily="2" charset="-122"/>
              <a:ea typeface="方正隶书简体" pitchFamily="2" charset="-122"/>
            </a:endParaRPr>
          </a:p>
          <a:p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（</a:t>
            </a: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1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）</a:t>
            </a:r>
            <a:r>
              <a:rPr lang="zh-CN" altLang="zh-CN" sz="2000" dirty="0" smtClean="0">
                <a:latin typeface="方正隶书简体" pitchFamily="2" charset="-122"/>
                <a:ea typeface="方正隶书简体" pitchFamily="2" charset="-122"/>
              </a:rPr>
              <a:t>主谓结构的词组、短句中的谓语重读；</a:t>
            </a:r>
          </a:p>
          <a:p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（</a:t>
            </a: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2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）</a:t>
            </a:r>
            <a:r>
              <a:rPr lang="zh-CN" altLang="zh-CN" sz="2000" dirty="0" smtClean="0">
                <a:latin typeface="方正隶书简体" pitchFamily="2" charset="-122"/>
                <a:ea typeface="方正隶书简体" pitchFamily="2" charset="-122"/>
              </a:rPr>
              <a:t>动词后的简单宾语重读；</a:t>
            </a:r>
          </a:p>
          <a:p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（</a:t>
            </a: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3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）</a:t>
            </a:r>
            <a:r>
              <a:rPr lang="zh-CN" altLang="zh-CN" sz="2000" dirty="0" smtClean="0">
                <a:latin typeface="方正隶书简体" pitchFamily="2" charset="-122"/>
                <a:ea typeface="方正隶书简体" pitchFamily="2" charset="-122"/>
              </a:rPr>
              <a:t>与中心词相比较，定语、状语、补语等修辞成分要重读；</a:t>
            </a:r>
          </a:p>
          <a:p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（</a:t>
            </a: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4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）</a:t>
            </a:r>
            <a:r>
              <a:rPr lang="zh-CN" altLang="zh-CN" sz="2000" dirty="0" smtClean="0">
                <a:latin typeface="方正隶书简体" pitchFamily="2" charset="-122"/>
                <a:ea typeface="方正隶书简体" pitchFamily="2" charset="-122"/>
              </a:rPr>
              <a:t>疑问代词、指示代词等也常重读。</a:t>
            </a:r>
            <a:endParaRPr lang="zh-CN" altLang="en-US" sz="2000" b="1" dirty="0" smtClean="0"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endParaRPr lang="en-US" alt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 smtClean="0">
                <a:latin typeface="宋体" panose="02010600030101010101" pitchFamily="2" charset="-122"/>
              </a:rPr>
              <a:t> 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、重音训练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en-US" sz="2400" b="1" dirty="0" smtClean="0"/>
              <a:t>⒈</a:t>
            </a:r>
            <a:r>
              <a:rPr lang="zh-CN" altLang="en-US" sz="2400" b="1" dirty="0" smtClean="0"/>
              <a:t>太阳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出来</a:t>
            </a:r>
            <a:r>
              <a:rPr lang="zh-CN" altLang="en-US" sz="2400" b="1" dirty="0" smtClean="0"/>
              <a:t>了。</a:t>
            </a:r>
            <a:r>
              <a:rPr lang="en-US" altLang="en-US" sz="2400" b="1" dirty="0" smtClean="0"/>
              <a:t>⒉</a:t>
            </a:r>
            <a:r>
              <a:rPr lang="zh-CN" altLang="en-US" sz="2400" b="1" dirty="0" smtClean="0"/>
              <a:t>今天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星期天</a:t>
            </a:r>
            <a:r>
              <a:rPr lang="zh-CN" altLang="en-US" sz="2400" b="1" dirty="0" smtClean="0"/>
              <a:t>。</a:t>
            </a:r>
            <a:r>
              <a:rPr lang="zh-CN" altLang="en-US" sz="2400" dirty="0" smtClean="0">
                <a:solidFill>
                  <a:srgbClr val="0000FF"/>
                </a:solidFill>
                <a:latin typeface="Arial" pitchFamily="34" charset="0"/>
                <a:ea typeface="华文新魏" pitchFamily="2" charset="-122"/>
              </a:rPr>
              <a:t>（谓语）</a:t>
            </a:r>
            <a:endParaRPr lang="zh-CN" altLang="en-US" sz="2400" b="1" dirty="0" smtClean="0"/>
          </a:p>
          <a:p>
            <a:pPr eaLnBrk="1" hangingPunct="1">
              <a:buFontTx/>
              <a:buNone/>
            </a:pPr>
            <a:r>
              <a:rPr lang="en-US" altLang="en-US" sz="2400" b="1" dirty="0" smtClean="0"/>
              <a:t>⒊</a:t>
            </a:r>
            <a:r>
              <a:rPr lang="zh-CN" altLang="en-US" sz="2400" b="1" dirty="0" smtClean="0"/>
              <a:t>他学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唱歌</a:t>
            </a:r>
            <a:r>
              <a:rPr lang="zh-CN" altLang="en-US" sz="2400" b="1" dirty="0" smtClean="0"/>
              <a:t>，我学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跳舞</a:t>
            </a:r>
            <a:r>
              <a:rPr lang="zh-CN" altLang="en-US" sz="2400" b="1" dirty="0" smtClean="0"/>
              <a:t>。  </a:t>
            </a:r>
            <a:r>
              <a:rPr lang="en-US" altLang="en-US" sz="2400" b="1" dirty="0" smtClean="0"/>
              <a:t>⒋</a:t>
            </a:r>
            <a:r>
              <a:rPr lang="zh-CN" altLang="en-US" sz="2400" b="1" dirty="0" smtClean="0"/>
              <a:t>他去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北京</a:t>
            </a:r>
            <a:r>
              <a:rPr lang="zh-CN" altLang="en-US" sz="2400" b="1" dirty="0" smtClean="0"/>
              <a:t>了。</a:t>
            </a:r>
          </a:p>
          <a:p>
            <a:pPr eaLnBrk="1" hangingPunct="1">
              <a:buFontTx/>
              <a:buNone/>
            </a:pPr>
            <a:r>
              <a:rPr lang="en-US" altLang="en-US" sz="2400" b="1" dirty="0" smtClean="0"/>
              <a:t>⒌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井冈山</a:t>
            </a:r>
            <a:r>
              <a:rPr lang="zh-CN" altLang="en-US" sz="2400" b="1" dirty="0" smtClean="0"/>
              <a:t>的竹子，是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革命</a:t>
            </a:r>
            <a:r>
              <a:rPr lang="zh-CN" altLang="en-US" sz="2400" b="1" dirty="0" smtClean="0"/>
              <a:t>的竹子。  </a:t>
            </a:r>
          </a:p>
          <a:p>
            <a:pPr eaLnBrk="1" hangingPunct="1">
              <a:buFontTx/>
              <a:buNone/>
            </a:pPr>
            <a:r>
              <a:rPr lang="en-US" altLang="en-US" sz="2400" b="1" dirty="0" smtClean="0"/>
              <a:t>⒍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油亮</a:t>
            </a:r>
            <a:r>
              <a:rPr lang="zh-CN" altLang="en-US" sz="2400" b="1" dirty="0" smtClean="0"/>
              <a:t>的羽毛失去了光泽。  </a:t>
            </a:r>
          </a:p>
          <a:p>
            <a:pPr eaLnBrk="1" hangingPunct="1">
              <a:buFontTx/>
              <a:buNone/>
            </a:pPr>
            <a:r>
              <a:rPr lang="en-US" altLang="en-US" sz="2400" b="1" dirty="0" smtClean="0"/>
              <a:t>⒎</a:t>
            </a:r>
            <a:r>
              <a:rPr lang="zh-CN" altLang="en-US" sz="2400" b="1" dirty="0" smtClean="0"/>
              <a:t>他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飞快</a:t>
            </a:r>
            <a:r>
              <a:rPr lang="zh-CN" altLang="en-US" sz="2400" b="1" dirty="0" smtClean="0"/>
              <a:t>地跑着。 </a:t>
            </a:r>
            <a:r>
              <a:rPr lang="en-US" altLang="en-US" sz="2400" b="1" dirty="0" smtClean="0"/>
              <a:t>⒏</a:t>
            </a:r>
            <a:r>
              <a:rPr lang="zh-CN" altLang="en-US" sz="2400" b="1" dirty="0" smtClean="0"/>
              <a:t>春天是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多么</a:t>
            </a:r>
            <a:r>
              <a:rPr lang="zh-CN" altLang="en-US" sz="2400" b="1" dirty="0" smtClean="0"/>
              <a:t>美丽啊！</a:t>
            </a:r>
          </a:p>
          <a:p>
            <a:pPr eaLnBrk="1" hangingPunct="1">
              <a:buFontTx/>
              <a:buNone/>
            </a:pPr>
            <a:r>
              <a:rPr lang="en-US" altLang="en-US" sz="2400" b="1" dirty="0" smtClean="0"/>
              <a:t>⒐</a:t>
            </a:r>
            <a:r>
              <a:rPr lang="en-US" altLang="zh-CN" sz="2400" b="1" dirty="0" smtClean="0"/>
              <a:t>她</a:t>
            </a:r>
            <a:r>
              <a:rPr lang="zh-CN" altLang="en-US" sz="2400" b="1" dirty="0" smtClean="0"/>
              <a:t>坏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透</a:t>
            </a:r>
            <a:r>
              <a:rPr lang="zh-CN" altLang="en-US" sz="2400" b="1" dirty="0" smtClean="0"/>
              <a:t>了。  </a:t>
            </a:r>
            <a:r>
              <a:rPr lang="en-US" altLang="en-US" sz="2400" b="1" dirty="0" smtClean="0"/>
              <a:t>⒑</a:t>
            </a:r>
            <a:r>
              <a:rPr lang="zh-CN" altLang="en-US" sz="2400" b="1" dirty="0" smtClean="0"/>
              <a:t>他激动得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流下了眼泪</a:t>
            </a:r>
            <a:r>
              <a:rPr lang="zh-CN" altLang="en-US" sz="2400" b="1" dirty="0" smtClean="0"/>
              <a:t>。 </a:t>
            </a:r>
          </a:p>
          <a:p>
            <a:pPr eaLnBrk="1" hangingPunct="1">
              <a:buFontTx/>
              <a:buNone/>
            </a:pPr>
            <a:r>
              <a:rPr lang="en-US" altLang="en-US" sz="2400" b="1" dirty="0" smtClean="0"/>
              <a:t>⒒</a:t>
            </a:r>
            <a:r>
              <a:rPr lang="zh-CN" altLang="en-US" sz="2400" b="1" dirty="0" smtClean="0"/>
              <a:t>他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什么</a:t>
            </a:r>
            <a:r>
              <a:rPr lang="zh-CN" altLang="en-US" sz="2400" b="1" dirty="0" smtClean="0"/>
              <a:t>都知道了。</a:t>
            </a:r>
            <a:r>
              <a:rPr lang="en-US" altLang="en-US" sz="2400" b="1" dirty="0" smtClean="0"/>
              <a:t>⒓</a:t>
            </a:r>
            <a:r>
              <a:rPr lang="zh-CN" altLang="en-US" sz="2400" b="1" dirty="0" smtClean="0"/>
              <a:t>你到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哪里</a:t>
            </a:r>
            <a:r>
              <a:rPr lang="zh-CN" altLang="en-US" sz="2400" b="1" dirty="0" smtClean="0"/>
              <a:t>去了？ </a:t>
            </a:r>
          </a:p>
          <a:p>
            <a:pPr eaLnBrk="1" hangingPunct="1">
              <a:buFontTx/>
              <a:buNone/>
            </a:pPr>
            <a:r>
              <a:rPr lang="en-US" altLang="en-US" sz="2400" b="1" dirty="0" smtClean="0"/>
              <a:t>⒔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谁</a:t>
            </a:r>
            <a:r>
              <a:rPr lang="zh-CN" altLang="en-US" sz="2400" b="1" dirty="0" smtClean="0"/>
              <a:t>在喊？</a:t>
            </a:r>
          </a:p>
          <a:p>
            <a:pPr eaLnBrk="1" hangingPunct="1">
              <a:buFontTx/>
              <a:buNone/>
            </a:pPr>
            <a:r>
              <a:rPr lang="en-US" altLang="en-US" sz="2400" b="1" dirty="0" smtClean="0"/>
              <a:t>⒕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这</a:t>
            </a:r>
            <a:r>
              <a:rPr lang="zh-CN" altLang="en-US" sz="2400" b="1" dirty="0" smtClean="0"/>
              <a:t>不关你事。       </a:t>
            </a:r>
            <a:r>
              <a:rPr lang="en-US" altLang="en-US" sz="2400" b="1" dirty="0" smtClean="0"/>
              <a:t>⒖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那</a:t>
            </a:r>
            <a:r>
              <a:rPr lang="zh-CN" altLang="en-US" sz="2400" b="1" dirty="0" smtClean="0"/>
              <a:t>是我的书。</a:t>
            </a:r>
            <a:r>
              <a:rPr lang="en-US" altLang="zh-CN" sz="2400" b="1" dirty="0" smtClean="0">
                <a:latin typeface="宋体" panose="02010600030101010101" pitchFamily="2" charset="-122"/>
              </a:rPr>
              <a:t> 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、重音训练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940627" y="2060373"/>
            <a:ext cx="1606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CN" altLang="en-US" sz="2800" dirty="0">
                <a:solidFill>
                  <a:srgbClr val="0000FF"/>
                </a:solidFill>
                <a:latin typeface="Arial" pitchFamily="34" charset="0"/>
                <a:ea typeface="华文新魏" pitchFamily="2" charset="-122"/>
              </a:rPr>
              <a:t>（宾语）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932165" y="2708670"/>
            <a:ext cx="1728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CN" altLang="en-US" sz="3200" dirty="0">
                <a:solidFill>
                  <a:srgbClr val="0000FF"/>
                </a:solidFill>
                <a:latin typeface="Arial" pitchFamily="34" charset="0"/>
                <a:ea typeface="华文新魏" pitchFamily="2" charset="-122"/>
              </a:rPr>
              <a:t>（定语）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940627" y="3356967"/>
            <a:ext cx="1809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CN" altLang="en-US" sz="3200" dirty="0">
                <a:solidFill>
                  <a:srgbClr val="0000FF"/>
                </a:solidFill>
                <a:latin typeface="Arial" pitchFamily="34" charset="0"/>
                <a:ea typeface="华文新魏" pitchFamily="2" charset="-122"/>
              </a:rPr>
              <a:t>（状语）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5580462" y="3861198"/>
            <a:ext cx="1809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CN" altLang="en-US" sz="3200" dirty="0">
                <a:solidFill>
                  <a:srgbClr val="0000FF"/>
                </a:solidFill>
                <a:latin typeface="Arial" pitchFamily="34" charset="0"/>
                <a:ea typeface="华文新魏" pitchFamily="2" charset="-122"/>
              </a:rPr>
              <a:t>（补语）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716066" y="4581528"/>
            <a:ext cx="231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CN" altLang="en-US" sz="2800">
                <a:solidFill>
                  <a:srgbClr val="0000FF"/>
                </a:solidFill>
                <a:latin typeface="Arial" pitchFamily="34" charset="0"/>
                <a:ea typeface="华文新魏" pitchFamily="2" charset="-122"/>
              </a:rPr>
              <a:t>（疑问代词）</a:t>
            </a: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148264" y="5229824"/>
            <a:ext cx="21609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CN" altLang="en-US" sz="2800" dirty="0">
                <a:solidFill>
                  <a:srgbClr val="0000FF"/>
                </a:solidFill>
                <a:latin typeface="Arial" pitchFamily="34" charset="0"/>
                <a:ea typeface="华文新魏" pitchFamily="2" charset="-122"/>
              </a:rPr>
              <a:t>（指示代词）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 smtClean="0"/>
              <a:t>2.</a:t>
            </a:r>
            <a:r>
              <a:rPr lang="zh-CN" altLang="en-US" sz="2400" b="1" dirty="0" smtClean="0"/>
              <a:t>逻辑重音：</a:t>
            </a:r>
            <a:r>
              <a:rPr lang="zh-CN" altLang="zh-CN" sz="2400" dirty="0" smtClean="0"/>
              <a:t>又叫强调重音，是为了突出或强调句中某种感情或某种特殊意义而加以强调的音。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b="1" dirty="0" smtClean="0">
              <a:solidFill>
                <a:srgbClr val="FF0066"/>
              </a:solidFill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zh-CN" altLang="en-US" sz="2400" b="1" dirty="0" smtClean="0">
                <a:solidFill>
                  <a:srgbClr val="FF0066"/>
                </a:solidFill>
                <a:latin typeface="方正隶书简体" pitchFamily="2" charset="-122"/>
                <a:ea typeface="方正隶书简体" pitchFamily="2" charset="-122"/>
              </a:rPr>
              <a:t>逻辑重音的特点：</a:t>
            </a:r>
            <a:endParaRPr lang="en-US" altLang="zh-CN" sz="2400" dirty="0" smtClean="0">
              <a:latin typeface="方正隶书简体" pitchFamily="2" charset="-122"/>
              <a:ea typeface="方正隶书简体" pitchFamily="2" charset="-122"/>
            </a:endParaRPr>
          </a:p>
          <a:p>
            <a:pPr>
              <a:defRPr/>
            </a:pPr>
            <a:r>
              <a:rPr lang="zh-CN" altLang="en-US" sz="2400" dirty="0" smtClean="0">
                <a:latin typeface="方正隶书简体" pitchFamily="2" charset="-122"/>
                <a:ea typeface="方正隶书简体" pitchFamily="2" charset="-122"/>
              </a:rPr>
              <a:t>无固定位置 ，随说话环境而变  ，由说话人的意愿而定。</a:t>
            </a:r>
            <a:endParaRPr lang="en-US" altLang="zh-CN" sz="2400" dirty="0"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、重音训练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" name="标题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443" name="内容占位符 28"/>
          <p:cNvSpPr>
            <a:spLocks noGrp="1"/>
          </p:cNvSpPr>
          <p:nvPr>
            <p:ph sz="half"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 smtClean="0">
                <a:ea typeface="华文行楷" pitchFamily="2" charset="-122"/>
              </a:rPr>
              <a:t>读读下面句子，说说重音位置的变化对语意的影响：</a:t>
            </a:r>
            <a:endParaRPr lang="en-US" altLang="zh-CN" sz="2400" b="1" dirty="0" smtClean="0">
              <a:ea typeface="华文行楷" pitchFamily="2" charset="-122"/>
            </a:endParaRPr>
          </a:p>
          <a:p>
            <a:pPr>
              <a:buNone/>
            </a:pPr>
            <a:endParaRPr lang="en-US" altLang="zh-CN" sz="2400" b="1" dirty="0">
              <a:latin typeface="宋体" panose="02010600030101010101" pitchFamily="2" charset="-122"/>
            </a:endParaRPr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zh-CN" altLang="en-US" sz="2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我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知道你会唱歌。</a:t>
            </a:r>
            <a:endParaRPr lang="zh-CN" altLang="en-US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zh-CN" altLang="en-US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谁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知道我会唱歌 ？</a:t>
            </a:r>
            <a:endParaRPr lang="zh-CN" altLang="en-US" sz="2400" b="1" dirty="0" smtClean="0">
              <a:solidFill>
                <a:srgbClr val="CC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（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宋体"/>
              </a:rPr>
              <a:t>——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不用问别人。）</a:t>
            </a:r>
            <a:endParaRPr lang="zh-CN" altLang="en-US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我</a:t>
            </a:r>
            <a:r>
              <a:rPr lang="zh-CN" altLang="en-US" sz="2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知道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你会唱歌。</a:t>
            </a:r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你</a:t>
            </a:r>
            <a:r>
              <a:rPr lang="zh-CN" altLang="en-US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知不知道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我会唱歌？</a:t>
            </a:r>
            <a:endParaRPr lang="zh-CN" altLang="en-US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（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宋体"/>
              </a:rPr>
              <a:t>——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你不要瞒我了。）</a:t>
            </a: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内容占位符 1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我知道</a:t>
            </a:r>
            <a:r>
              <a:rPr lang="zh-CN" altLang="en-US" sz="2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你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会唱歌。</a:t>
            </a:r>
          </a:p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你知道</a:t>
            </a:r>
            <a:r>
              <a:rPr lang="zh-CN" altLang="en-US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谁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会唱歌？</a:t>
            </a:r>
          </a:p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（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——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不是别人。）</a:t>
            </a:r>
          </a:p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我知道你</a:t>
            </a:r>
            <a:r>
              <a:rPr lang="zh-CN" altLang="en-US" sz="2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会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唱歌。</a:t>
            </a:r>
          </a:p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你知道我</a:t>
            </a:r>
            <a:r>
              <a:rPr lang="zh-CN" altLang="en-US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会不会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唱歌？</a:t>
            </a:r>
          </a:p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（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——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你怎么说不会？）</a:t>
            </a:r>
          </a:p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我知道你会</a:t>
            </a:r>
            <a:r>
              <a:rPr lang="zh-CN" altLang="en-US" sz="2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唱歌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。</a:t>
            </a:r>
          </a:p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你知道我</a:t>
            </a:r>
            <a:r>
              <a:rPr lang="zh-CN" altLang="en-US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会什么？</a:t>
            </a:r>
            <a:endParaRPr lang="zh-CN" altLang="en-US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（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——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别的会不会我不知道。）</a:t>
            </a:r>
            <a:endParaRPr lang="en-US" altLang="zh-CN" sz="2400" b="1" dirty="0" smtClean="0">
              <a:latin typeface="宋体" panose="02010600030101010101" pitchFamily="2" charset="-122"/>
            </a:endParaRPr>
          </a:p>
          <a:p>
            <a:endParaRPr lang="zh-CN" altLang="en-US" sz="2400" dirty="0"/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、重音训练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 smtClean="0"/>
              <a:t>3.</a:t>
            </a:r>
            <a:r>
              <a:rPr lang="zh-CN" altLang="en-US" sz="2400" b="1" dirty="0" smtClean="0"/>
              <a:t>感情重音：</a:t>
            </a:r>
            <a:r>
              <a:rPr lang="zh-CN" altLang="zh-CN" sz="2400" dirty="0" smtClean="0"/>
              <a:t>为了表达某一种特定感情所读的重音。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b="1" dirty="0" smtClean="0">
              <a:solidFill>
                <a:srgbClr val="FF0066"/>
              </a:solidFill>
              <a:latin typeface="方正隶书简体" pitchFamily="2" charset="-122"/>
              <a:ea typeface="方正隶书简体" pitchFamily="2" charset="-122"/>
            </a:endParaRPr>
          </a:p>
          <a:p>
            <a:pPr eaLnBrk="1" hangingPunct="1"/>
            <a:r>
              <a:rPr lang="zh-CN" altLang="en-US" sz="2400" b="1" dirty="0" smtClean="0"/>
              <a:t>例：</a:t>
            </a:r>
            <a:endParaRPr lang="en-US" altLang="zh-CN" sz="2400" b="1" dirty="0" smtClean="0"/>
          </a:p>
          <a:p>
            <a:pPr eaLnBrk="1" hangingPunct="1"/>
            <a:r>
              <a:rPr lang="zh-CN" altLang="en-US" sz="2400" b="1" dirty="0" smtClean="0"/>
              <a:t>它是树中的</a:t>
            </a:r>
            <a:r>
              <a:rPr lang="zh-CN" altLang="en-US" sz="2400" b="1" dirty="0" smtClean="0">
                <a:solidFill>
                  <a:srgbClr val="FF0066"/>
                </a:solidFill>
              </a:rPr>
              <a:t>伟丈夫！</a:t>
            </a:r>
          </a:p>
          <a:p>
            <a:pPr eaLnBrk="1" hangingPunct="1"/>
            <a:r>
              <a:rPr lang="zh-CN" altLang="en-US" sz="2400" b="1" dirty="0" smtClean="0"/>
              <a:t>树木的枯枝被雪压断了，偶尔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咯吱</a:t>
            </a:r>
            <a:r>
              <a:rPr lang="zh-CN" altLang="en-US" sz="2400" b="1" dirty="0" smtClean="0"/>
              <a:t>一声响。</a:t>
            </a:r>
          </a:p>
          <a:p>
            <a:pPr eaLnBrk="1" hangingPunct="1"/>
            <a:r>
              <a:rPr lang="zh-CN" altLang="en-US" sz="2400" b="1" dirty="0" smtClean="0"/>
              <a:t>让暴风雨来得更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猛烈</a:t>
            </a:r>
            <a:r>
              <a:rPr lang="zh-CN" altLang="en-US" sz="2400" b="1" dirty="0" smtClean="0"/>
              <a:t>些吧！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、重音训练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536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5365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66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5379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0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67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5368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5377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8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69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5370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5375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1" name="TextBox 26"/>
          <p:cNvSpPr txBox="1"/>
          <p:nvPr/>
        </p:nvSpPr>
        <p:spPr>
          <a:xfrm>
            <a:off x="825500" y="476250"/>
            <a:ext cx="77073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第一节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朗读技巧训练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lvl="0">
              <a:buNone/>
              <a:defRPr/>
            </a:pPr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是把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文字作品</a:t>
            </a:r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转化为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有声语言</a:t>
            </a:r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的一种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再创造的</a:t>
            </a:r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言语活动。也就是朗读者在理解作品的基础上用自己的声音塑造形象、反映生活、说明道理、再现作者思想感情的再创造过程。 </a:t>
            </a:r>
            <a:endParaRPr lang="en-US" altLang="zh-CN" sz="2400" b="1" dirty="0" smtClean="0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lvl="0">
              <a:buNone/>
              <a:defRPr/>
            </a:pPr>
            <a:endParaRPr lang="en-US" altLang="zh-CN" sz="2400" b="1" dirty="0" smtClean="0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停连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重音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语速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语调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22263" y="1123950"/>
            <a:ext cx="28813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 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什么是朗读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322053" y="3501033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、朗读技巧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（三）重音的另一种表现形式是轻读，即需要在强调的地方，非但不加强重音，反而有意识使音量轻于一般程度，以此突显语意。这种形式多用来表达极为复杂的思想感情或用于创造温馨、静谧、甜美的气氛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400" b="1" dirty="0" smtClean="0"/>
          </a:p>
          <a:p>
            <a:pPr eaLnBrk="1" hangingPunct="1"/>
            <a:r>
              <a:rPr lang="zh-CN" altLang="en-US" sz="2400" b="1" dirty="0" smtClean="0"/>
              <a:t>例：</a:t>
            </a:r>
            <a:endParaRPr lang="en-US" altLang="zh-CN" sz="2400" b="1" dirty="0" smtClean="0"/>
          </a:p>
          <a:p>
            <a:pPr eaLnBrk="1" hangingPunct="1"/>
            <a:r>
              <a:rPr lang="en-US" altLang="zh-CN" sz="2400" b="1" dirty="0" smtClean="0"/>
              <a:t>1.</a:t>
            </a:r>
            <a:r>
              <a:rPr lang="zh-CN" altLang="en-US" sz="2400" b="1" dirty="0" smtClean="0"/>
              <a:t>在这幽美的夜色中，</a:t>
            </a:r>
            <a:r>
              <a:rPr lang="zh-CN" altLang="en-US" sz="2400" b="1" dirty="0" smtClean="0">
                <a:latin typeface="+mn-ea"/>
              </a:rPr>
              <a:t>我踏着</a:t>
            </a:r>
            <a:r>
              <a:rPr lang="zh-CN" altLang="en-US" sz="2400" b="1" dirty="0" smtClean="0">
                <a:solidFill>
                  <a:srgbClr val="FF0066"/>
                </a:solidFill>
                <a:latin typeface="+mn-ea"/>
              </a:rPr>
              <a:t>软绵绵</a:t>
            </a:r>
            <a:r>
              <a:rPr lang="zh-CN" altLang="en-US" sz="2400" b="1" dirty="0" smtClean="0">
                <a:latin typeface="+mn-ea"/>
              </a:rPr>
              <a:t>的沙滩，沿着海边，</a:t>
            </a:r>
            <a:r>
              <a:rPr lang="zh-CN" altLang="en-US" sz="2400" b="1" dirty="0" smtClean="0">
                <a:solidFill>
                  <a:srgbClr val="FF0066"/>
                </a:solidFill>
                <a:latin typeface="+mn-ea"/>
              </a:rPr>
              <a:t>慢慢</a:t>
            </a:r>
            <a:r>
              <a:rPr lang="zh-CN" altLang="en-US" sz="2400" b="1" dirty="0" smtClean="0">
                <a:latin typeface="+mn-ea"/>
              </a:rPr>
              <a:t>地向前走去。海水</a:t>
            </a:r>
            <a:r>
              <a:rPr lang="zh-CN" altLang="en-US" sz="2400" b="1" dirty="0" smtClean="0">
                <a:solidFill>
                  <a:srgbClr val="FF0066"/>
                </a:solidFill>
                <a:latin typeface="+mn-ea"/>
              </a:rPr>
              <a:t>轻轻</a:t>
            </a:r>
            <a:r>
              <a:rPr lang="zh-CN" altLang="en-US" sz="2400" b="1" dirty="0" smtClean="0">
                <a:latin typeface="+mn-ea"/>
              </a:rPr>
              <a:t>地抚摸着细软的沙滩，发出温柔的</a:t>
            </a:r>
            <a:r>
              <a:rPr lang="zh-CN" altLang="en-US" sz="2400" b="1" dirty="0" smtClean="0">
                <a:solidFill>
                  <a:srgbClr val="0000CC"/>
                </a:solidFill>
                <a:latin typeface="+mn-ea"/>
              </a:rPr>
              <a:t>刷刷</a:t>
            </a:r>
            <a:r>
              <a:rPr lang="zh-CN" altLang="en-US" sz="2400" b="1" dirty="0" smtClean="0">
                <a:latin typeface="+mn-ea"/>
              </a:rPr>
              <a:t>声。</a:t>
            </a:r>
            <a:endParaRPr lang="en-US" altLang="zh-CN" sz="2400" b="1" dirty="0" smtClean="0">
              <a:latin typeface="+mn-ea"/>
            </a:endParaRPr>
          </a:p>
          <a:p>
            <a:pPr eaLnBrk="1" hangingPunct="1"/>
            <a:r>
              <a:rPr lang="en-US" altLang="zh-CN" sz="2400" b="1" dirty="0" smtClean="0">
                <a:latin typeface="+mn-ea"/>
              </a:rPr>
              <a:t>2.</a:t>
            </a:r>
            <a:r>
              <a:rPr lang="zh-CN" altLang="en-US" sz="2400" b="1" dirty="0" smtClean="0">
                <a:latin typeface="+mn-ea"/>
              </a:rPr>
              <a:t>它只是树林中的一个小小的长方形土丘，上面开满鲜花</a:t>
            </a:r>
            <a:r>
              <a:rPr lang="en-US" altLang="zh-CN" sz="2400" b="1" dirty="0" smtClean="0">
                <a:latin typeface="+mn-ea"/>
              </a:rPr>
              <a:t>——</a:t>
            </a:r>
            <a:r>
              <a:rPr lang="zh-CN" altLang="en-US" sz="2400" b="1" dirty="0" smtClean="0">
                <a:latin typeface="+mn-ea"/>
              </a:rPr>
              <a:t>没有</a:t>
            </a:r>
            <a:r>
              <a:rPr lang="zh-CN" altLang="en-US" sz="2400" b="1" dirty="0" smtClean="0">
                <a:solidFill>
                  <a:srgbClr val="FF0066"/>
                </a:solidFill>
                <a:latin typeface="+mn-ea"/>
              </a:rPr>
              <a:t>十字架</a:t>
            </a:r>
            <a:r>
              <a:rPr lang="zh-CN" altLang="en-US" sz="2400" b="1" dirty="0" smtClean="0">
                <a:latin typeface="+mn-ea"/>
              </a:rPr>
              <a:t>，没有</a:t>
            </a:r>
            <a:r>
              <a:rPr lang="zh-CN" altLang="en-US" sz="2400" b="1" dirty="0" smtClean="0">
                <a:solidFill>
                  <a:srgbClr val="FF0066"/>
                </a:solidFill>
                <a:latin typeface="+mn-ea"/>
              </a:rPr>
              <a:t>墓碑</a:t>
            </a:r>
            <a:r>
              <a:rPr lang="zh-CN" altLang="en-US" sz="2400" b="1" dirty="0" smtClean="0">
                <a:latin typeface="+mn-ea"/>
              </a:rPr>
              <a:t>，没有</a:t>
            </a:r>
            <a:r>
              <a:rPr lang="zh-CN" altLang="en-US" sz="2400" b="1" dirty="0" smtClean="0">
                <a:solidFill>
                  <a:srgbClr val="FF0066"/>
                </a:solidFill>
                <a:latin typeface="+mn-ea"/>
              </a:rPr>
              <a:t>墓志铭</a:t>
            </a:r>
            <a:r>
              <a:rPr lang="zh-CN" altLang="en-US" sz="2400" b="1" dirty="0" smtClean="0">
                <a:latin typeface="+mn-ea"/>
              </a:rPr>
              <a:t>，连</a:t>
            </a:r>
            <a:r>
              <a:rPr lang="zh-CN" altLang="en-US" sz="2400" b="1" dirty="0" smtClean="0">
                <a:solidFill>
                  <a:srgbClr val="0000CC"/>
                </a:solidFill>
                <a:latin typeface="+mn-ea"/>
              </a:rPr>
              <a:t>托尔斯泰</a:t>
            </a:r>
            <a:r>
              <a:rPr lang="zh-CN" altLang="en-US" sz="2400" b="1" dirty="0" smtClean="0">
                <a:solidFill>
                  <a:schemeClr val="tx2"/>
                </a:solidFill>
                <a:latin typeface="+mn-ea"/>
              </a:rPr>
              <a:t>这个名字</a:t>
            </a:r>
            <a:r>
              <a:rPr lang="zh-CN" altLang="en-US" sz="2400" b="1" dirty="0" smtClean="0">
                <a:solidFill>
                  <a:srgbClr val="0000CC"/>
                </a:solidFill>
                <a:latin typeface="+mn-ea"/>
              </a:rPr>
              <a:t>也没有</a:t>
            </a:r>
            <a:endParaRPr lang="zh-CN" altLang="en-US" sz="2400" b="1" dirty="0" smtClean="0">
              <a:latin typeface="+mn-ea"/>
            </a:endParaRPr>
          </a:p>
          <a:p>
            <a:pPr>
              <a:buNone/>
            </a:pPr>
            <a:endParaRPr lang="en-US" altLang="zh-CN" sz="2400" b="1" dirty="0" smtClean="0">
              <a:solidFill>
                <a:srgbClr val="FF0066"/>
              </a:solidFill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、重音训练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（一）语速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就是指在说话或者朗读时吐字的快慢，也就是指语言外在的速度。朗读时，语速要根据作者思想感情的起伏和事物的发展变化而不断变化。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b="1" dirty="0" smtClean="0">
              <a:solidFill>
                <a:srgbClr val="FF0066"/>
              </a:solidFill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zh-CN" altLang="en-US" sz="2400" b="1" dirty="0" smtClean="0">
                <a:solidFill>
                  <a:srgbClr val="FF0066"/>
                </a:solidFill>
                <a:latin typeface="方正隶书简体" pitchFamily="2" charset="-122"/>
                <a:ea typeface="方正隶书简体" pitchFamily="2" charset="-122"/>
              </a:rPr>
              <a:t>决定语速的因素：</a:t>
            </a:r>
            <a:endParaRPr lang="en-US" altLang="zh-CN" sz="2400" b="1" dirty="0" smtClean="0">
              <a:solidFill>
                <a:srgbClr val="FF0066"/>
              </a:solidFill>
              <a:latin typeface="方正隶书简体" pitchFamily="2" charset="-122"/>
              <a:ea typeface="方正隶书简体" pitchFamily="2" charset="-122"/>
            </a:endParaRPr>
          </a:p>
          <a:p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（</a:t>
            </a: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1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）急剧变化发展的场面宜用快读；平静、严肃的场面宜用慢读。 </a:t>
            </a:r>
          </a:p>
          <a:p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（</a:t>
            </a: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2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）紧张、焦急、慌乱、热烈、欢畅的心情宜用快读；沉重、悲痛、缅怀、悼念、失望的心情宜用慢读。</a:t>
            </a:r>
          </a:p>
          <a:p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 （</a:t>
            </a: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3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）辩论、争吵、急呼，宜用快读；闲谈、絮语，宜用慢读。 </a:t>
            </a:r>
          </a:p>
          <a:p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（</a:t>
            </a: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4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）作者的抨击、斥责、申诉、雄辩，宜用快读；一般的记叙、说明、追忆，宜用慢读。</a:t>
            </a: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五、语速训练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（二）语速的种类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rgbClr val="0000CC"/>
                </a:solidFill>
              </a:rPr>
              <a:t>轻快型           凝重型</a:t>
            </a:r>
          </a:p>
          <a:p>
            <a:r>
              <a:rPr lang="zh-CN" altLang="en-US" sz="2400" b="1" dirty="0" smtClean="0">
                <a:solidFill>
                  <a:srgbClr val="0000CC"/>
                </a:solidFill>
              </a:rPr>
              <a:t>低沉型           高亢性</a:t>
            </a:r>
          </a:p>
          <a:p>
            <a:r>
              <a:rPr lang="zh-CN" altLang="en-US" sz="2400" b="1" dirty="0" smtClean="0">
                <a:solidFill>
                  <a:srgbClr val="0000CC"/>
                </a:solidFill>
              </a:rPr>
              <a:t>舒缓型           紧张性</a:t>
            </a: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五、语速训练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（二）语速的种类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400" b="1" dirty="0" smtClean="0">
                <a:solidFill>
                  <a:srgbClr val="CC0066"/>
                </a:solidFill>
              </a:rPr>
              <a:t>轻快型：</a:t>
            </a:r>
            <a:r>
              <a:rPr lang="zh-CN" altLang="en-US" sz="2300" dirty="0" smtClean="0">
                <a:ea typeface="黑体" pitchFamily="49" charset="-122"/>
              </a:rPr>
              <a:t>语调轻松快捷，声音形式多扬少抑，多轻少重，语节少，词的密度大。多用来表示欢快、欣喜、愉悦、诙谐的情感。</a:t>
            </a:r>
            <a:endParaRPr lang="en-US" altLang="zh-CN" sz="2300" dirty="0" smtClean="0">
              <a:solidFill>
                <a:srgbClr val="CC3399"/>
              </a:solidFill>
              <a:ea typeface="黑体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CC0066"/>
                </a:solidFill>
              </a:rPr>
              <a:t>凝重型：</a:t>
            </a:r>
            <a:r>
              <a:rPr lang="zh-CN" altLang="en-US" sz="2300" dirty="0" smtClean="0">
                <a:ea typeface="黑体" pitchFamily="49" charset="-122"/>
              </a:rPr>
              <a:t>话语凝重，声音较低。声音强而着力，多抑少扬，多用来表示严肃、庄重、沉思的意味。</a:t>
            </a:r>
            <a:endParaRPr lang="en-US" altLang="zh-CN" sz="2300" dirty="0" smtClean="0">
              <a:ea typeface="黑体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400" b="1" dirty="0" smtClean="0">
                <a:solidFill>
                  <a:srgbClr val="CC0066"/>
                </a:solidFill>
              </a:rPr>
              <a:t>低沉型：</a:t>
            </a:r>
            <a:r>
              <a:rPr lang="zh-CN" altLang="en-US" sz="2300" dirty="0" smtClean="0">
                <a:ea typeface="黑体" pitchFamily="49" charset="-122"/>
              </a:rPr>
              <a:t>语势下行，句尾落点多显沉重，音节拉长，声音偏暗，多用来表示悲痛、伤感、哀悼的感情。</a:t>
            </a:r>
            <a:endParaRPr lang="en-US" altLang="zh-CN" sz="2300" dirty="0" smtClean="0">
              <a:ea typeface="黑体" pitchFamily="49" charset="-122"/>
            </a:endParaRPr>
          </a:p>
          <a:p>
            <a:r>
              <a:rPr lang="zh-CN" altLang="en-US" sz="2400" b="1" dirty="0" smtClean="0">
                <a:solidFill>
                  <a:srgbClr val="CC0066"/>
                </a:solidFill>
              </a:rPr>
              <a:t>高亢型：</a:t>
            </a:r>
            <a:r>
              <a:rPr lang="zh-CN" altLang="en-US" sz="2300" dirty="0" smtClean="0">
                <a:ea typeface="黑体" pitchFamily="49" charset="-122"/>
              </a:rPr>
              <a:t>语速较快，步步上扬，声音多重少轻，多连少停，语调高昂。常用来表现热烈、豪放、激昂、雄浑的气势。</a:t>
            </a:r>
            <a:endParaRPr lang="en-US" altLang="zh-CN" sz="2300" dirty="0" smtClean="0">
              <a:ea typeface="黑体" pitchFamily="49" charset="-122"/>
            </a:endParaRPr>
          </a:p>
          <a:p>
            <a:r>
              <a:rPr lang="zh-CN" altLang="en-US" sz="2400" b="1" dirty="0" smtClean="0">
                <a:solidFill>
                  <a:srgbClr val="CC0066"/>
                </a:solidFill>
              </a:rPr>
              <a:t>舒缓型：</a:t>
            </a:r>
            <a:r>
              <a:rPr lang="zh-CN" altLang="en-US" sz="2300" dirty="0" smtClean="0">
                <a:ea typeface="黑体" pitchFamily="49" charset="-122"/>
              </a:rPr>
              <a:t>语调舒展自如，语节多连少顿，声音较高但不着力，用来描绘幽静、淡雅的场景，表达平静、舒展的心情。</a:t>
            </a:r>
            <a:r>
              <a:rPr lang="zh-CN" altLang="en-US" sz="2400" b="1" dirty="0" smtClean="0">
                <a:solidFill>
                  <a:schemeClr val="accent1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en-US" altLang="zh-CN" sz="2400" b="1" dirty="0" smtClean="0">
              <a:solidFill>
                <a:srgbClr val="CC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 dirty="0" smtClean="0">
                <a:solidFill>
                  <a:srgbClr val="CC0066"/>
                </a:solidFill>
              </a:rPr>
              <a:t>紧张型：</a:t>
            </a:r>
            <a:r>
              <a:rPr lang="zh-CN" altLang="en-US" sz="2300" dirty="0" smtClean="0">
                <a:ea typeface="黑体" pitchFamily="49" charset="-122"/>
              </a:rPr>
              <a:t>语速快，多扬少抑，多重少轻，声音较短，气息急促。多用来表示紧张、慌乱、申诉、着急等感情。</a:t>
            </a: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五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、语速训练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66"/>
                </a:solidFill>
                <a:ea typeface="黑体" pitchFamily="49" charset="-122"/>
              </a:rPr>
              <a:t>朗读下面片断，注意语速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/>
              <a:t>我的狗慢慢向它靠近。忽然，从附近一棵树上飞下一只黑胸脯的老麻雀，像一颗石子似的落到狗的跟前。老麻雀全身倒竖着羽毛，惊恐万状，发出绝望、凄惨的叫声，接着向露出牙齿、大张着的狗嘴扑去。</a:t>
            </a:r>
          </a:p>
          <a:p>
            <a:r>
              <a:rPr lang="zh-CN" altLang="en-US" sz="2400" b="1" dirty="0" smtClean="0"/>
              <a:t>        老麻雀是猛扑下来救护幼雀的。它用身体掩护着自己的幼儿</a:t>
            </a:r>
            <a:r>
              <a:rPr lang="en-US" altLang="zh-CN" sz="2400" b="1" dirty="0" smtClean="0">
                <a:latin typeface="宋体"/>
              </a:rPr>
              <a:t>……</a:t>
            </a:r>
            <a:r>
              <a:rPr lang="zh-CN" altLang="en-US" sz="2400" b="1" dirty="0" smtClean="0"/>
              <a:t>但它整个小小的身体因恐怖而战栗着，它小小的声音也变得粗暴嘶哑，它在牺牲自己</a:t>
            </a:r>
            <a:r>
              <a:rPr lang="en-US" altLang="zh-CN" sz="2400" b="1" dirty="0" smtClean="0"/>
              <a:t>!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五、语速训练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语调是指语句中声音的高低升降的变化形式。语调的高低起伏变化形成了句子的抑扬顿挫的旋律，语调是句子的灵魂，贯穿于整句话中，尤其在句子末尾音节上表现明显。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sz="2400" b="1" dirty="0" smtClean="0">
                <a:solidFill>
                  <a:srgbClr val="FF0066"/>
                </a:solidFill>
                <a:latin typeface="方正隶书简体" pitchFamily="2" charset="-122"/>
                <a:ea typeface="方正隶书简体" pitchFamily="2" charset="-122"/>
              </a:rPr>
              <a:t>作用：</a:t>
            </a:r>
            <a:r>
              <a:rPr lang="zh-CN" altLang="en-US" sz="2400" dirty="0" smtClean="0">
                <a:latin typeface="方正隶书简体" pitchFamily="2" charset="-122"/>
                <a:ea typeface="方正隶书简体" pitchFamily="2" charset="-122"/>
              </a:rPr>
              <a:t>表达不同的语气和语意。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solidFill>
                  <a:srgbClr val="000099"/>
                </a:solidFill>
              </a:rPr>
              <a:t>例：</a:t>
            </a:r>
            <a:endParaRPr lang="en-US" altLang="zh-CN" sz="2400" b="1" dirty="0" smtClean="0">
              <a:solidFill>
                <a:srgbClr val="000099"/>
              </a:solidFill>
            </a:endParaRPr>
          </a:p>
          <a:p>
            <a:pPr>
              <a:buFontTx/>
              <a:buNone/>
            </a:pPr>
            <a:r>
              <a:rPr lang="en-US" altLang="zh-CN" sz="2400" b="1" dirty="0" smtClean="0">
                <a:solidFill>
                  <a:srgbClr val="000099"/>
                </a:solidFill>
              </a:rPr>
              <a:t>   </a:t>
            </a:r>
            <a:r>
              <a:rPr lang="zh-CN" altLang="en-US" sz="2400" b="1" dirty="0" smtClean="0"/>
              <a:t>你好→。（平调，表示客观的认可。）</a:t>
            </a:r>
          </a:p>
          <a:p>
            <a:pPr>
              <a:buFontTx/>
              <a:buNone/>
            </a:pPr>
            <a:r>
              <a:rPr lang="zh-CN" altLang="en-US" sz="2400" b="1" dirty="0" smtClean="0"/>
              <a:t>    你好↗？（升调，表示怀疑。）</a:t>
            </a:r>
          </a:p>
          <a:p>
            <a:pPr>
              <a:buFontTx/>
              <a:buNone/>
            </a:pPr>
            <a:r>
              <a:rPr lang="zh-CN" altLang="en-US" sz="2400" b="1" dirty="0" smtClean="0"/>
              <a:t>    你好↘！（降调，表示肯定，赞赏。）</a:t>
            </a:r>
          </a:p>
          <a:p>
            <a:pPr>
              <a:buFontTx/>
              <a:buNone/>
            </a:pPr>
            <a:r>
              <a:rPr lang="zh-CN" altLang="en-US" sz="2400" b="1" dirty="0" smtClean="0"/>
              <a:t>    你好↘↗↘！（曲调，表示讽刺、挖苦。）</a:t>
            </a: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六、语调训练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语调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的分类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5000"/>
              </a:lnSpc>
              <a:buFontTx/>
              <a:buNone/>
            </a:pPr>
            <a:r>
              <a:rPr lang="en-US" altLang="zh-CN" sz="2400" b="1" dirty="0" smtClean="0">
                <a:solidFill>
                  <a:srgbClr val="0000FF"/>
                </a:solidFill>
                <a:hlinkClick r:id="rId2" action="ppaction://hlinksldjump"/>
              </a:rPr>
              <a:t>1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.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平调（→）</a:t>
            </a:r>
          </a:p>
          <a:p>
            <a:pPr>
              <a:lnSpc>
                <a:spcPct val="135000"/>
              </a:lnSpc>
              <a:buFontTx/>
              <a:buNone/>
            </a:pPr>
            <a:r>
              <a:rPr lang="en-US" altLang="zh-CN" sz="2400" b="1" dirty="0" smtClean="0">
                <a:solidFill>
                  <a:srgbClr val="0000FF"/>
                </a:solidFill>
                <a:hlinkClick r:id="rId3" action="ppaction://hlinksldjump"/>
              </a:rPr>
              <a:t>2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.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升调（↗）</a:t>
            </a:r>
          </a:p>
          <a:p>
            <a:pPr>
              <a:lnSpc>
                <a:spcPct val="135000"/>
              </a:lnSpc>
              <a:buFontTx/>
              <a:buNone/>
            </a:pPr>
            <a:r>
              <a:rPr lang="en-US" altLang="zh-CN" sz="2400" b="1" dirty="0" smtClean="0">
                <a:solidFill>
                  <a:srgbClr val="0000FF"/>
                </a:solidFill>
                <a:hlinkClick r:id="rId4" action="ppaction://hlinksldjump"/>
              </a:rPr>
              <a:t>3.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降调（↘）</a:t>
            </a:r>
          </a:p>
          <a:p>
            <a:pPr>
              <a:lnSpc>
                <a:spcPct val="135000"/>
              </a:lnSpc>
              <a:buFontTx/>
              <a:buNone/>
            </a:pPr>
            <a:r>
              <a:rPr lang="en-US" altLang="zh-CN" sz="2400" b="1" dirty="0" smtClean="0">
                <a:solidFill>
                  <a:srgbClr val="0000FF"/>
                </a:solidFill>
                <a:hlinkClick r:id="rId5" action="ppaction://hlinksldjump"/>
              </a:rPr>
              <a:t>4.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曲调（↗↘或↘↗ ）</a:t>
            </a: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六、语调训练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 smtClean="0"/>
              <a:t>平调：</a:t>
            </a:r>
            <a:r>
              <a:rPr lang="zh-CN" altLang="zh-CN" sz="2400" dirty="0" smtClean="0"/>
              <a:t>是指句末尾音与句子基调基本持平，全句也没有明显的高低升降的变化，常用以表示严肃、冷淡或客观述说的语气等。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b="1" dirty="0" smtClean="0"/>
              <a:t>例：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河北省赵县的洨河上，有一座世界闻名的石拱桥，叫安济桥，也叫赵州桥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→</a:t>
            </a:r>
            <a:r>
              <a:rPr lang="zh-CN" altLang="en-US" sz="2400" b="1" dirty="0" smtClean="0"/>
              <a:t>。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（叙述、说明）</a:t>
            </a:r>
          </a:p>
          <a:p>
            <a:r>
              <a:rPr lang="zh-CN" altLang="en-US" sz="2400" b="1" dirty="0" smtClean="0"/>
              <a:t>你爱怎么干就怎么干吧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→</a:t>
            </a:r>
            <a:r>
              <a:rPr lang="zh-CN" altLang="en-US" sz="2400" b="1" dirty="0" smtClean="0"/>
              <a:t>。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（冷淡）</a:t>
            </a:r>
          </a:p>
          <a:p>
            <a:r>
              <a:rPr lang="zh-CN" altLang="en-US" sz="2400" b="1" dirty="0" smtClean="0"/>
              <a:t>这个问题，我再想想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→</a:t>
            </a:r>
            <a:r>
              <a:rPr lang="zh-CN" altLang="en-US" sz="2400" b="1" dirty="0" smtClean="0"/>
              <a:t>。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（思索、迟疑）</a:t>
            </a:r>
          </a:p>
          <a:p>
            <a:r>
              <a:rPr lang="zh-CN" altLang="en-US" sz="2400" b="1" dirty="0" smtClean="0"/>
              <a:t>烈士们的英明和业绩将永垂不朽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→</a:t>
            </a:r>
            <a:r>
              <a:rPr lang="zh-CN" altLang="en-US" sz="2400" b="1" dirty="0" smtClean="0"/>
              <a:t>！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（严肃）</a:t>
            </a:r>
            <a:endParaRPr lang="en-US" altLang="zh-CN" sz="2400" b="1" dirty="0" smtClean="0">
              <a:solidFill>
                <a:srgbClr val="CC0066"/>
              </a:solidFill>
            </a:endParaRPr>
          </a:p>
          <a:p>
            <a:r>
              <a:rPr lang="zh-CN" altLang="en-US" sz="2400" b="1" dirty="0" smtClean="0"/>
              <a:t>这是入冬以来，胶东半岛上第一场雪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→</a:t>
            </a:r>
            <a:r>
              <a:rPr lang="zh-CN" altLang="en-US" sz="2400" b="1" dirty="0" smtClean="0"/>
              <a:t>。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（叙述、说明）</a:t>
            </a:r>
            <a:endParaRPr lang="en-US" altLang="zh-CN" sz="2400" b="1" dirty="0" smtClean="0"/>
          </a:p>
          <a:p>
            <a:endParaRPr lang="zh-CN" altLang="en-US" sz="2400" b="1" dirty="0" smtClean="0">
              <a:solidFill>
                <a:srgbClr val="CC0066"/>
              </a:solidFill>
            </a:endParaRPr>
          </a:p>
          <a:p>
            <a:pPr>
              <a:buNone/>
            </a:pPr>
            <a:endParaRPr lang="zh-CN" altLang="zh-CN" sz="2400" dirty="0" smtClean="0"/>
          </a:p>
          <a:p>
            <a:pPr>
              <a:buNone/>
            </a:pPr>
            <a:endParaRPr lang="en-US" altLang="zh-CN" sz="2400" b="1" dirty="0"/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六、语调训练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400" b="1" dirty="0" smtClean="0"/>
              <a:t>升调</a:t>
            </a:r>
            <a:r>
              <a:rPr lang="zh-CN" altLang="en-US" sz="2400" b="1" dirty="0" smtClean="0"/>
              <a:t>：</a:t>
            </a:r>
            <a:r>
              <a:rPr lang="zh-CN" altLang="zh-CN" sz="2400" dirty="0" smtClean="0"/>
              <a:t>是指句末尾音升起，常用来表示发问、惊诧或号召等语气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>
              <a:buFontTx/>
              <a:buNone/>
            </a:pPr>
            <a:r>
              <a:rPr lang="zh-CN" altLang="en-US" sz="2400" b="1" dirty="0" smtClean="0"/>
              <a:t>例：</a:t>
            </a:r>
            <a:endParaRPr lang="en-US" altLang="zh-CN" sz="2400" b="1" dirty="0" smtClean="0"/>
          </a:p>
          <a:p>
            <a:pPr>
              <a:buFontTx/>
              <a:buNone/>
            </a:pPr>
            <a:r>
              <a:rPr lang="zh-CN" altLang="en-US" sz="2400" b="1" dirty="0" smtClean="0"/>
              <a:t>他来了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↗</a:t>
            </a:r>
            <a:r>
              <a:rPr lang="zh-CN" altLang="en-US" sz="2400" b="1" dirty="0" smtClean="0"/>
              <a:t>？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（疑问）</a:t>
            </a:r>
          </a:p>
          <a:p>
            <a:pPr>
              <a:buFontTx/>
              <a:buNone/>
            </a:pPr>
            <a:r>
              <a:rPr lang="zh-CN" altLang="en-US" sz="2400" b="1" dirty="0" smtClean="0"/>
              <a:t>你不怕丢脸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↗</a:t>
            </a:r>
            <a:r>
              <a:rPr lang="zh-CN" altLang="en-US" sz="2400" b="1" dirty="0" smtClean="0"/>
              <a:t>？ 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（反诘）</a:t>
            </a:r>
          </a:p>
          <a:p>
            <a:pPr>
              <a:buFontTx/>
              <a:buNone/>
            </a:pPr>
            <a:r>
              <a:rPr lang="zh-CN" altLang="en-US" sz="2400" b="1" dirty="0" smtClean="0"/>
              <a:t>草屋竟然变成了楼房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↗</a:t>
            </a:r>
            <a:r>
              <a:rPr lang="zh-CN" altLang="en-US" sz="2400" b="1" dirty="0" smtClean="0"/>
              <a:t>！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（惊异）</a:t>
            </a:r>
          </a:p>
          <a:p>
            <a:pPr>
              <a:buFontTx/>
              <a:buNone/>
            </a:pPr>
            <a:r>
              <a:rPr lang="zh-CN" altLang="en-US" sz="2400" b="1" dirty="0" smtClean="0"/>
              <a:t>大家赶快行动起来吧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↗</a:t>
            </a:r>
            <a:r>
              <a:rPr lang="zh-CN" altLang="en-US" sz="2400" b="1" dirty="0" smtClean="0"/>
              <a:t>！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（号召）</a:t>
            </a:r>
          </a:p>
          <a:p>
            <a:pPr>
              <a:buFontTx/>
              <a:buNone/>
            </a:pPr>
            <a:r>
              <a:rPr lang="zh-CN" altLang="en-US" sz="2400" b="1" dirty="0" smtClean="0"/>
              <a:t>你说的话是真的吗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↗</a:t>
            </a:r>
            <a:r>
              <a:rPr lang="zh-CN" altLang="en-US" sz="2400" b="1" dirty="0" smtClean="0"/>
              <a:t>？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（反问）</a:t>
            </a:r>
          </a:p>
          <a:p>
            <a:pPr>
              <a:buFontTx/>
              <a:buNone/>
            </a:pPr>
            <a:r>
              <a:rPr lang="zh-CN" altLang="en-US" sz="2400" b="1" dirty="0" smtClean="0"/>
              <a:t>我们赢了 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↗</a:t>
            </a:r>
            <a:r>
              <a:rPr lang="zh-CN" altLang="en-US" sz="2400" b="1" dirty="0" smtClean="0"/>
              <a:t>！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 </a:t>
            </a:r>
            <a:r>
              <a:rPr lang="zh-CN" altLang="en-US" sz="2400" b="1" dirty="0" smtClean="0">
                <a:solidFill>
                  <a:srgbClr val="CC0066"/>
                </a:solidFill>
              </a:rPr>
              <a:t>      （欢呼）</a:t>
            </a: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六、语调训练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 smtClean="0"/>
              <a:t>3.</a:t>
            </a:r>
            <a:r>
              <a:rPr lang="zh-CN" altLang="zh-CN" sz="2400" b="1" dirty="0" smtClean="0"/>
              <a:t>降调</a:t>
            </a:r>
            <a:r>
              <a:rPr lang="zh-CN" altLang="en-US" sz="2400" b="1" dirty="0" smtClean="0"/>
              <a:t>：</a:t>
            </a:r>
            <a:r>
              <a:rPr lang="zh-CN" altLang="zh-CN" sz="2400" dirty="0" smtClean="0"/>
              <a:t>是指句末尾音明显下降，常用来表示肯定、感叹或请求等语气。</a:t>
            </a:r>
            <a:endParaRPr lang="en-US" altLang="zh-CN" sz="2400" dirty="0" smtClean="0"/>
          </a:p>
          <a:p>
            <a:pPr>
              <a:buFontTx/>
              <a:buNone/>
            </a:pPr>
            <a:r>
              <a:rPr lang="zh-CN" altLang="en-US" sz="2400" b="1" dirty="0" smtClean="0"/>
              <a:t>例：</a:t>
            </a:r>
            <a:endParaRPr lang="en-US" altLang="zh-CN" sz="2400" b="1" dirty="0" smtClean="0"/>
          </a:p>
          <a:p>
            <a:pPr>
              <a:buFontTx/>
              <a:buNone/>
            </a:pPr>
            <a:r>
              <a:rPr lang="zh-CN" altLang="en-US" sz="2400" b="1" dirty="0" smtClean="0">
                <a:ea typeface="黑体" pitchFamily="49" charset="-122"/>
              </a:rPr>
              <a:t>你说得确实没错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↘</a:t>
            </a:r>
            <a:r>
              <a:rPr lang="zh-CN" altLang="en-US" sz="2400" b="1" dirty="0" smtClean="0"/>
              <a:t>。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（肯定）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ea typeface="黑体" pitchFamily="49" charset="-122"/>
              </a:rPr>
              <a:t>东风来了，春天的脚步近了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↘</a:t>
            </a:r>
            <a:r>
              <a:rPr lang="zh-CN" altLang="en-US" sz="2400" b="1" dirty="0" smtClean="0"/>
              <a:t>。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（坚信）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ea typeface="黑体" pitchFamily="49" charset="-122"/>
              </a:rPr>
              <a:t>多可爱的孩子啊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↘</a:t>
            </a:r>
            <a:r>
              <a:rPr lang="zh-CN" altLang="en-US" sz="2400" b="1" dirty="0" smtClean="0"/>
              <a:t>！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（感叹）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ea typeface="黑体" pitchFamily="49" charset="-122"/>
              </a:rPr>
              <a:t>你就别说了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↘</a:t>
            </a:r>
            <a:r>
              <a:rPr lang="zh-CN" altLang="en-US" sz="2400" b="1" dirty="0" smtClean="0"/>
              <a:t>！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（请求）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ea typeface="黑体" pitchFamily="49" charset="-122"/>
              </a:rPr>
              <a:t>可以，你就明天来吧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↘</a:t>
            </a:r>
            <a:r>
              <a:rPr lang="zh-CN" altLang="en-US" sz="2400" b="1" dirty="0" smtClean="0"/>
              <a:t>。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（允许）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ea typeface="黑体" pitchFamily="49" charset="-122"/>
              </a:rPr>
              <a:t>白杨树实在是不平凡的，我赞美白杨树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↘</a:t>
            </a:r>
            <a:r>
              <a:rPr lang="zh-CN" altLang="en-US" sz="2400" b="1" dirty="0" smtClean="0"/>
              <a:t>！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（赞美）</a:t>
            </a:r>
            <a:endParaRPr lang="zh-CN" altLang="en-US" sz="2400" b="1" dirty="0" smtClean="0">
              <a:ea typeface="黑体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六、语调训练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4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7416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7418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停连就是指在有声语言的流动过程中声音的停顿和连接。声音停歇、中断的地方叫停顿。反之，声音不停歇、不中断的地方（特别是有标点符号但不停歇、不中断的地方）叫连接。</a:t>
            </a:r>
          </a:p>
          <a:p>
            <a:pPr>
              <a:lnSpc>
                <a:spcPct val="11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r>
              <a:rPr lang="zh-CN" altLang="en-US" sz="2400" dirty="0" smtClean="0">
                <a:solidFill>
                  <a:srgbClr val="0000FF"/>
                </a:solidFill>
                <a:ea typeface="华文行楷" pitchFamily="2" charset="-122"/>
              </a:rPr>
              <a:t>思考：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400" dirty="0" smtClean="0"/>
              <a:t>         </a:t>
            </a:r>
            <a:r>
              <a:rPr lang="zh-CN" altLang="en-US" sz="2400" dirty="0" smtClean="0">
                <a:solidFill>
                  <a:srgbClr val="CC0066"/>
                </a:solidFill>
                <a:ea typeface="华文行楷" pitchFamily="2" charset="-122"/>
              </a:rPr>
              <a:t>停连在口头表达或朗读中有什么作用？</a:t>
            </a: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2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436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8437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845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9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844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1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844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 smtClean="0"/>
              <a:t>4.</a:t>
            </a:r>
            <a:r>
              <a:rPr lang="zh-CN" altLang="en-US" sz="2400" b="1" dirty="0" smtClean="0"/>
              <a:t>曲</a:t>
            </a:r>
            <a:r>
              <a:rPr lang="zh-CN" altLang="zh-CN" sz="2400" b="1" dirty="0" smtClean="0"/>
              <a:t>调</a:t>
            </a:r>
            <a:r>
              <a:rPr lang="zh-CN" altLang="en-US" sz="2400" b="1" dirty="0" smtClean="0"/>
              <a:t>：</a:t>
            </a:r>
            <a:r>
              <a:rPr lang="zh-CN" altLang="zh-CN" sz="2400" dirty="0" smtClean="0"/>
              <a:t>全句语势有较明显的起伏，句末尾音也伴以特别的加重、拖长，并显示出一定的曲折。一般用来表示含蓄、讽刺、厌恶、双关等语气。</a:t>
            </a:r>
          </a:p>
          <a:p>
            <a:pPr>
              <a:buNone/>
            </a:pPr>
            <a:endParaRPr lang="en-US" altLang="zh-CN" sz="2400" dirty="0" smtClean="0"/>
          </a:p>
          <a:p>
            <a:pPr>
              <a:buFontTx/>
              <a:buNone/>
            </a:pPr>
            <a:r>
              <a:rPr lang="zh-CN" altLang="en-US" sz="2400" b="1" dirty="0" smtClean="0"/>
              <a:t>例：</a:t>
            </a:r>
            <a:endParaRPr lang="en-US" altLang="zh-CN" sz="2400" b="1" dirty="0" smtClean="0"/>
          </a:p>
          <a:p>
            <a:pPr>
              <a:buFontTx/>
              <a:buNone/>
            </a:pPr>
            <a:r>
              <a:rPr lang="zh-CN" altLang="en-US" sz="2400" b="1" dirty="0" smtClean="0">
                <a:ea typeface="黑体" pitchFamily="49" charset="-122"/>
              </a:rPr>
              <a:t>你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好</a:t>
            </a:r>
            <a:r>
              <a:rPr lang="zh-CN" altLang="en-US" sz="2400" b="1" dirty="0" smtClean="0">
                <a:ea typeface="黑体" pitchFamily="49" charset="-122"/>
              </a:rPr>
              <a:t>，你比谁都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好</a:t>
            </a:r>
            <a:r>
              <a:rPr lang="zh-CN" altLang="en-US" sz="2400" b="1" dirty="0" smtClean="0">
                <a:ea typeface="黑体" pitchFamily="49" charset="-122"/>
              </a:rPr>
              <a:t>。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（讽刺、怀疑）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solidFill>
                  <a:srgbClr val="0000FF"/>
                </a:solidFill>
              </a:rPr>
              <a:t>啊</a:t>
            </a:r>
            <a:r>
              <a:rPr lang="zh-CN" altLang="en-US" sz="2400" b="1" dirty="0" smtClean="0">
                <a:ea typeface="黑体" pitchFamily="49" charset="-122"/>
              </a:rPr>
              <a:t>？这次我又输了！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（意外）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ea typeface="黑体" pitchFamily="49" charset="-122"/>
              </a:rPr>
              <a:t>杨子荣：（双关地）崔旅长，联络图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一到手</a:t>
            </a:r>
            <a:r>
              <a:rPr lang="zh-CN" altLang="en-US" sz="2400" b="1" dirty="0" smtClean="0">
                <a:ea typeface="黑体" pitchFamily="49" charset="-122"/>
              </a:rPr>
              <a:t>，这牡丹江一带可都是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我们的</a:t>
            </a:r>
            <a:r>
              <a:rPr lang="zh-CN" altLang="en-US" sz="2400" b="1" dirty="0" smtClean="0">
                <a:ea typeface="黑体" pitchFamily="49" charset="-122"/>
              </a:rPr>
              <a:t>啦！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（双关）</a:t>
            </a:r>
          </a:p>
          <a:p>
            <a:pPr>
              <a:buFontTx/>
              <a:buNone/>
            </a:pPr>
            <a:r>
              <a:rPr lang="zh-CN" altLang="en-US" sz="2400" b="1" dirty="0" smtClean="0">
                <a:solidFill>
                  <a:srgbClr val="0000FF"/>
                </a:solidFill>
              </a:rPr>
              <a:t>啊</a:t>
            </a:r>
            <a:r>
              <a:rPr lang="zh-CN" altLang="en-US" sz="2400" b="1" dirty="0" smtClean="0">
                <a:ea typeface="黑体" pitchFamily="49" charset="-122"/>
              </a:rPr>
              <a:t>？会有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这</a:t>
            </a:r>
            <a:r>
              <a:rPr lang="zh-CN" altLang="en-US" sz="2400" b="1" dirty="0" smtClean="0">
                <a:ea typeface="黑体" pitchFamily="49" charset="-122"/>
              </a:rPr>
              <a:t>种事？</a:t>
            </a:r>
            <a:r>
              <a:rPr lang="zh-CN" altLang="en-US" sz="2400" b="1" dirty="0" smtClean="0">
                <a:solidFill>
                  <a:srgbClr val="CC0066"/>
                </a:solidFill>
                <a:ea typeface="黑体" pitchFamily="49" charset="-122"/>
              </a:rPr>
              <a:t>（意外、惊奇）</a:t>
            </a:r>
            <a:endParaRPr lang="en-US" altLang="zh-CN" sz="2400" b="1" dirty="0" smtClean="0">
              <a:solidFill>
                <a:srgbClr val="CC0066"/>
              </a:solidFill>
              <a:ea typeface="黑体" pitchFamily="49" charset="-122"/>
            </a:endParaRPr>
          </a:p>
          <a:p>
            <a:pPr>
              <a:buFontTx/>
              <a:buNone/>
            </a:pPr>
            <a:endParaRPr lang="zh-CN" altLang="en-US" sz="2400" b="1" dirty="0" smtClean="0">
              <a:ea typeface="黑体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504190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六、语调训练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常见文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体的朗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lvl="0"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（一）诗歌的特点：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buNone/>
              <a:defRPr/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感情强烈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buNone/>
              <a:defRPr/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想象丰富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buNone/>
              <a:defRPr/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语言精练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buNone/>
              <a:defRPr/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意境深邃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buNone/>
              <a:defRPr/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节奏鲜明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buNone/>
              <a:defRPr/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韵律和谐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、诗歌朗读训练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 descr="C:\Users\Administrator\Desktop\wKgKj1uOag-Rjs6ZAABMUwiLc0I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7700" y="3441700"/>
            <a:ext cx="3416300" cy="34163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94086" y="1195388"/>
            <a:ext cx="8571927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（二）诗歌的分类：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按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格式的不同，可以分为古体诗、近体诗、词和现代诗（自由诗）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  <a:defRPr/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按内容性质和表达方式的不同，可以分为抒情诗和叙事诗。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94086" y="1195388"/>
            <a:ext cx="8571927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（三）诗歌的朗读技巧：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 smtClean="0"/>
              <a:t>1.</a:t>
            </a:r>
            <a:r>
              <a:rPr lang="zh-CN" altLang="zh-CN" sz="2400" b="1" dirty="0" smtClean="0"/>
              <a:t>理解诗意，注重意境的表现</a:t>
            </a:r>
            <a:r>
              <a:rPr lang="zh-CN" altLang="en-US" sz="2400" b="1" dirty="0" smtClean="0"/>
              <a:t>。</a:t>
            </a:r>
            <a:endParaRPr lang="zh-CN" altLang="zh-CN" sz="2400" dirty="0" smtClean="0"/>
          </a:p>
          <a:p>
            <a:r>
              <a:rPr lang="en-US" altLang="zh-CN" sz="2400" b="1" dirty="0" smtClean="0"/>
              <a:t>2.</a:t>
            </a:r>
            <a:r>
              <a:rPr lang="zh-CN" altLang="zh-CN" sz="2400" b="1" dirty="0" smtClean="0"/>
              <a:t>读好韵脚，展现出诗歌的韵味</a:t>
            </a:r>
            <a:r>
              <a:rPr lang="zh-CN" altLang="en-US" sz="2400" b="1" dirty="0" smtClean="0"/>
              <a:t>。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3.</a:t>
            </a:r>
            <a:r>
              <a:rPr lang="zh-CN" altLang="zh-CN" sz="2400" b="1" dirty="0" smtClean="0"/>
              <a:t>划分节拍，再现节律的美感</a:t>
            </a:r>
            <a:r>
              <a:rPr lang="zh-CN" altLang="en-US" sz="2400" b="1" dirty="0" smtClean="0"/>
              <a:t>。</a:t>
            </a:r>
            <a:endParaRPr lang="zh-CN" altLang="zh-CN" sz="2400" b="1" dirty="0" smtClean="0"/>
          </a:p>
          <a:p>
            <a:endParaRPr lang="zh-CN" altLang="zh-CN" sz="2400" dirty="0" smtClean="0"/>
          </a:p>
          <a:p>
            <a:pPr>
              <a:buNone/>
              <a:defRPr/>
            </a:pPr>
            <a:endParaRPr lang="zh-CN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94086" y="1195388"/>
            <a:ext cx="8571927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（三）诗歌的朗读技巧：</a:t>
            </a:r>
            <a:endParaRPr lang="zh-CN" altLang="zh-CN" sz="2400" dirty="0" smtClean="0"/>
          </a:p>
          <a:p>
            <a:r>
              <a:rPr lang="en-US" altLang="zh-CN" sz="2400" b="1" dirty="0" smtClean="0"/>
              <a:t>1.</a:t>
            </a:r>
            <a:r>
              <a:rPr lang="zh-CN" altLang="zh-CN" sz="2400" b="1" dirty="0" smtClean="0"/>
              <a:t>理解诗意，注重意境的表现</a:t>
            </a:r>
            <a:r>
              <a:rPr lang="zh-CN" altLang="en-US" sz="2400" b="1" dirty="0" smtClean="0"/>
              <a:t>。</a:t>
            </a:r>
            <a:endParaRPr lang="en-US" altLang="zh-CN" sz="2400" dirty="0" smtClean="0"/>
          </a:p>
          <a:p>
            <a:r>
              <a:rPr lang="zh-CN" altLang="zh-CN" sz="2400" dirty="0" smtClean="0"/>
              <a:t>朗读诗歌前，要先了解诗歌创作的时代背景和作者的创作风格，准确理解诗歌的内容及蕴含的思想感情，凭借自己的审美情趣，充分展开形象思维，在脑海中形成诗中所描绘的具体情景和生活画面，在内心里认真体会诗歌的感情色彩，感受诗歌的思想内涵和艺术力量。只有当自己与诗人获得真正强烈的情感共鸣时，才会表现出诗歌特有的意境。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b="1" dirty="0" smtClean="0">
                <a:solidFill>
                  <a:srgbClr val="FF0066"/>
                </a:solidFill>
                <a:latin typeface="方正隶书简体" pitchFamily="2" charset="-122"/>
                <a:ea typeface="方正隶书简体" pitchFamily="2" charset="-122"/>
              </a:rPr>
              <a:t>充分展现诗歌的意境，还要注意以下几点</a:t>
            </a:r>
            <a:r>
              <a:rPr lang="en-US" altLang="zh-CN" sz="2400" b="1" dirty="0" smtClean="0">
                <a:solidFill>
                  <a:srgbClr val="FF0066"/>
                </a:solidFill>
                <a:latin typeface="方正隶书简体" pitchFamily="2" charset="-122"/>
                <a:ea typeface="方正隶书简体" pitchFamily="2" charset="-122"/>
              </a:rPr>
              <a:t>:</a:t>
            </a:r>
          </a:p>
          <a:p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1.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以意象为突破口进入意境。</a:t>
            </a:r>
            <a:endParaRPr lang="en-US" altLang="zh-CN" sz="2000" dirty="0" smtClean="0">
              <a:latin typeface="方正隶书简体" pitchFamily="2" charset="-122"/>
              <a:ea typeface="方正隶书简体" pitchFamily="2" charset="-122"/>
            </a:endParaRPr>
          </a:p>
          <a:p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2.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以诗歌内在的情感逻辑来统领跳跃的画面</a:t>
            </a:r>
            <a:endParaRPr lang="en-US" altLang="zh-CN" sz="2000" dirty="0" smtClean="0"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    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endParaRPr lang="zh-CN" altLang="zh-CN" sz="2400" dirty="0" smtClean="0"/>
          </a:p>
          <a:p>
            <a:pPr>
              <a:buNone/>
              <a:defRPr/>
            </a:pPr>
            <a:endParaRPr lang="zh-CN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94086" y="1195388"/>
            <a:ext cx="8571927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（三）诗歌的朗读技巧：</a:t>
            </a:r>
            <a:endParaRPr lang="zh-CN" altLang="zh-CN" sz="2400" dirty="0" smtClean="0"/>
          </a:p>
          <a:p>
            <a:pPr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例：         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            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滁州西涧</a:t>
            </a:r>
            <a:endParaRPr lang="zh-CN" altLang="zh-CN" sz="2400" dirty="0" smtClean="0"/>
          </a:p>
          <a:p>
            <a:pPr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     韦应物</a:t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独怜幽草涧边生，上有黄鹂深树鸣。 </a:t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春潮带雨晚来急，野渡无人舟自横。</a:t>
            </a:r>
            <a:endParaRPr lang="zh-CN" altLang="zh-CN" sz="2400" dirty="0" smtClean="0"/>
          </a:p>
          <a:p>
            <a:pPr>
              <a:buNone/>
              <a:defRPr/>
            </a:pPr>
            <a:endParaRPr lang="zh-CN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94086" y="1195388"/>
            <a:ext cx="8571927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（三）诗歌的朗读技巧：</a:t>
            </a:r>
            <a:endParaRPr lang="zh-CN" altLang="zh-CN" sz="2400" dirty="0" smtClean="0"/>
          </a:p>
          <a:p>
            <a:r>
              <a:rPr lang="en-US" altLang="zh-CN" sz="2400" b="1" dirty="0" smtClean="0"/>
              <a:t>2.</a:t>
            </a:r>
            <a:r>
              <a:rPr lang="zh-CN" altLang="zh-CN" sz="2400" b="1" dirty="0" smtClean="0"/>
              <a:t>读好韵脚，展现出诗歌的韵味</a:t>
            </a:r>
            <a:r>
              <a:rPr lang="zh-CN" altLang="en-US" sz="2400" b="1" dirty="0" smtClean="0"/>
              <a:t>。</a:t>
            </a:r>
            <a:endParaRPr lang="zh-CN" altLang="zh-CN" sz="2400" dirty="0" smtClean="0"/>
          </a:p>
          <a:p>
            <a:r>
              <a:rPr lang="zh-CN" altLang="zh-CN" sz="2400" dirty="0" smtClean="0"/>
              <a:t>韵脚是韵文</a:t>
            </a:r>
            <a:r>
              <a:rPr lang="en-US" altLang="zh-CN" sz="2400" dirty="0" smtClean="0"/>
              <a:t>(</a:t>
            </a:r>
            <a:r>
              <a:rPr lang="zh-CN" altLang="zh-CN" sz="2400" dirty="0" smtClean="0"/>
              <a:t>诗、词、歌、赋等</a:t>
            </a:r>
            <a:r>
              <a:rPr lang="en-US" altLang="zh-CN" sz="2400" dirty="0" smtClean="0"/>
              <a:t>)</a:t>
            </a:r>
            <a:r>
              <a:rPr lang="zh-CN" altLang="zh-CN" sz="2400" dirty="0" smtClean="0"/>
              <a:t>句末押韵的字。朗读时对韵脚要恰当重读，使上下句音节和谐对应，这样才能产生韵味效果。但也不能把每个韵脚都读得一样重，这样会使人感到重复乏味。应根据诗意的表现需要加以变化，尤其不能让韵脚冲淡了语句重音。</a:t>
            </a:r>
            <a:endParaRPr lang="en-US" altLang="zh-CN" sz="2400" dirty="0" smtClean="0"/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      七律   长征</a:t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    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毛泽东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/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红军不怕远征难，万水千山只等闲。 </a:t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五岭逶迤腾细浪，乌蒙磅礴走泥丸。 </a:t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金沙水拍云崖暖，大渡桥横铁索寒。</a:t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更喜岷山千里雪，三军过后尽开颜。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94086" y="1195388"/>
            <a:ext cx="8571927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（三）诗歌的朗读技巧：</a:t>
            </a:r>
            <a:endParaRPr lang="zh-CN" altLang="zh-CN" sz="2400" dirty="0" smtClean="0"/>
          </a:p>
          <a:p>
            <a:r>
              <a:rPr lang="en-US" altLang="zh-CN" sz="2400" b="1" dirty="0" smtClean="0"/>
              <a:t>3.</a:t>
            </a:r>
            <a:r>
              <a:rPr lang="zh-CN" altLang="zh-CN" sz="2400" b="1" dirty="0" smtClean="0"/>
              <a:t>划分节拍，再现节律的美感</a:t>
            </a:r>
            <a:r>
              <a:rPr lang="zh-CN" altLang="en-US" sz="2400" b="1" dirty="0" smtClean="0"/>
              <a:t>。</a:t>
            </a:r>
            <a:endParaRPr lang="zh-CN" altLang="zh-CN" sz="2400" b="1" dirty="0" smtClean="0"/>
          </a:p>
          <a:p>
            <a:r>
              <a:rPr lang="zh-CN" altLang="zh-CN" sz="2400" dirty="0" smtClean="0"/>
              <a:t>节奏是诗歌的要素之一，读出诗歌节奏美的要领是在理解诗歌的基础上，恰当地分好音步（句中停顿），并且在朗读时掌握好停顿的方法，把诗句中极其短暂的间歇和较短的拖音表达出来，使人感到句式有规律的变化，从而产生鲜明的节奏感。</a:t>
            </a:r>
          </a:p>
          <a:p>
            <a:r>
              <a:rPr lang="zh-CN" altLang="zh-CN" sz="2000" dirty="0" smtClean="0">
                <a:latin typeface="方正隶书简体" pitchFamily="2" charset="-122"/>
                <a:ea typeface="方正隶书简体" pitchFamily="2" charset="-122"/>
              </a:rPr>
              <a:t>格律诗节奏比较固定，通常五言是按照“二三”的节奏划分 ，七言是按照“二二三”的节奏划分。</a:t>
            </a:r>
          </a:p>
          <a:p>
            <a:r>
              <a:rPr lang="zh-CN" altLang="zh-CN" sz="2000" dirty="0" smtClean="0">
                <a:latin typeface="方正隶书简体" pitchFamily="2" charset="-122"/>
                <a:ea typeface="方正隶书简体" pitchFamily="2" charset="-122"/>
              </a:rPr>
              <a:t>现代诗的节拍不固定，一般按照内容和意思进行划分，每行诗的节拍大体相同。</a:t>
            </a:r>
            <a:endParaRPr lang="zh-CN" altLang="zh-CN" sz="2400" dirty="0" smtClean="0"/>
          </a:p>
          <a:p>
            <a:endParaRPr lang="zh-CN" altLang="zh-CN" sz="2400" dirty="0" smtClean="0"/>
          </a:p>
          <a:p>
            <a:pPr>
              <a:buNone/>
              <a:defRPr/>
            </a:pPr>
            <a:endParaRPr lang="zh-CN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94086" y="1195388"/>
            <a:ext cx="8571927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（三）诗歌的朗读技巧：</a:t>
            </a:r>
            <a:endParaRPr lang="zh-CN" altLang="zh-CN" sz="2400" dirty="0" smtClean="0"/>
          </a:p>
          <a:p>
            <a:pPr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      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          村居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          高鼎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草长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莺飞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二月天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/, 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拂堤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杨柳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醉春烟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儿童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散学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归来早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/,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忙趁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东风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放纸鸢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zh-CN" sz="2400" dirty="0" smtClean="0"/>
          </a:p>
          <a:p>
            <a:endParaRPr lang="zh-CN" altLang="zh-CN" sz="2400" dirty="0" smtClean="0"/>
          </a:p>
          <a:p>
            <a:endParaRPr lang="zh-CN" altLang="zh-CN" sz="2400" dirty="0" smtClean="0"/>
          </a:p>
          <a:p>
            <a:pPr>
              <a:buNone/>
              <a:defRPr/>
            </a:pPr>
            <a:endParaRPr lang="zh-CN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94086" y="1195388"/>
            <a:ext cx="8571927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（三）诗歌的朗读技巧：</a:t>
            </a:r>
            <a:endParaRPr lang="zh-CN" altLang="zh-CN" sz="2400" dirty="0" smtClean="0"/>
          </a:p>
          <a:p>
            <a:pPr>
              <a:buNone/>
            </a:pPr>
            <a:r>
              <a:rPr lang="zh-CN" altLang="en-US" sz="2400" b="1" dirty="0" smtClean="0">
                <a:solidFill>
                  <a:srgbClr val="FF0066"/>
                </a:solidFill>
                <a:latin typeface="方正隶书简体" pitchFamily="2" charset="-122"/>
                <a:ea typeface="方正隶书简体" pitchFamily="2" charset="-122"/>
              </a:rPr>
              <a:t>古体诗朗读要求：</a:t>
            </a:r>
            <a:endParaRPr lang="en-US" altLang="zh-CN" sz="2400" b="1" dirty="0" smtClean="0">
              <a:solidFill>
                <a:srgbClr val="FF0066"/>
              </a:solidFill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    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古体诗格律自由，不拘对仗、平仄，押韵较宽，篇幅长短不限，句子有四言、五言、六言、七言体和杂言体。古体诗一般篇幅较长，内容丰富，题材众多，情感自由，手法灵活，朗读有一定难度。朗读者要在了解作者经历及创作背景、理解诗意、感悟诗情、确定朗读的基调、读出意境等方面多做一些工作。</a:t>
            </a:r>
            <a:endParaRPr lang="en-US" altLang="zh-CN" sz="2000" dirty="0" smtClean="0"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zh-CN" altLang="en-US" sz="2400" b="1" dirty="0" smtClean="0">
                <a:solidFill>
                  <a:srgbClr val="FF0066"/>
                </a:solidFill>
                <a:latin typeface="方正隶书简体" pitchFamily="2" charset="-122"/>
                <a:ea typeface="方正隶书简体" pitchFamily="2" charset="-122"/>
              </a:rPr>
              <a:t>词的朗读要求：</a:t>
            </a:r>
            <a:endParaRPr lang="en-US" altLang="zh-CN" sz="2400" b="1" dirty="0" smtClean="0">
              <a:solidFill>
                <a:srgbClr val="FF0066"/>
              </a:solidFill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    和古诗的朗读要求基本一致，在领会词意的基础上划分节拍、读好韵脚、读出意境。</a:t>
            </a:r>
            <a:endParaRPr lang="en-US" altLang="zh-CN" sz="2000" dirty="0" smtClean="0"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1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、 了解作品产生的背景。</a:t>
            </a:r>
            <a:endParaRPr lang="en-US" altLang="zh-CN" sz="2000" dirty="0" smtClean="0"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2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、 了解作者的性格和作品的风格。</a:t>
            </a:r>
            <a:endParaRPr lang="en-US" altLang="zh-CN" sz="2000" dirty="0" smtClean="0"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3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、 了解作品所表达的思想感情。</a:t>
            </a:r>
            <a:endParaRPr lang="en-US" altLang="zh-CN" sz="2000" dirty="0" smtClean="0">
              <a:latin typeface="方正隶书简体" pitchFamily="2" charset="-122"/>
              <a:ea typeface="方正隶书简体" pitchFamily="2" charset="-122"/>
            </a:endParaRPr>
          </a:p>
          <a:p>
            <a:pPr>
              <a:buNone/>
            </a:pPr>
            <a:r>
              <a:rPr lang="en-US" altLang="zh-CN" sz="2000" dirty="0" smtClean="0">
                <a:latin typeface="方正隶书简体" pitchFamily="2" charset="-122"/>
                <a:ea typeface="方正隶书简体" pitchFamily="2" charset="-122"/>
              </a:rPr>
              <a:t>4</a:t>
            </a:r>
            <a:r>
              <a:rPr lang="zh-CN" altLang="en-US" sz="2000" dirty="0" smtClean="0">
                <a:latin typeface="方正隶书简体" pitchFamily="2" charset="-122"/>
                <a:ea typeface="方正隶书简体" pitchFamily="2" charset="-122"/>
              </a:rPr>
              <a:t>、 了解作品的每一句话、每一个字词的意义。</a:t>
            </a: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 smtClean="0">
              <a:latin typeface="Arial" charset="0"/>
            </a:endParaRPr>
          </a:p>
          <a:p>
            <a:r>
              <a:rPr lang="zh-CN" altLang="en-US" b="1" dirty="0" smtClean="0">
                <a:ea typeface="华文行楷" pitchFamily="2" charset="-122"/>
              </a:rPr>
              <a:t>下面一段话你能一口气读完吗？</a:t>
            </a:r>
            <a:endParaRPr lang="en-US" altLang="zh-CN" b="1" dirty="0" smtClean="0">
              <a:latin typeface="Arial" charset="0"/>
            </a:endParaRPr>
          </a:p>
          <a:p>
            <a:pPr>
              <a:buNone/>
            </a:pPr>
            <a:r>
              <a:rPr lang="zh-CN" altLang="en-US" sz="2400" b="1" dirty="0" smtClean="0">
                <a:latin typeface="Arial" charset="0"/>
              </a:rPr>
              <a:t>             节日期间，供应品种有红、黄香蕉苹果、鸭梨、酥梨、瓢梨、京白梨、子母梨、雪花梨、胎黄梨；还有哈密瓜、伽师瓜、白兰瓜、黄金瓜、西瓜、鲜桃、葡萄、海棠、红果、石榴、沙果、香果、猕猴桃、菠萝、柠檬、杨桃、柚子、椰子、龙眼等</a:t>
            </a:r>
            <a:r>
              <a:rPr lang="en-US" altLang="zh-CN" sz="2400" b="1" dirty="0" smtClean="0">
                <a:latin typeface="Arial" charset="0"/>
              </a:rPr>
              <a:t>50</a:t>
            </a:r>
            <a:r>
              <a:rPr lang="zh-CN" altLang="en-US" sz="2400" b="1" dirty="0" smtClean="0">
                <a:latin typeface="Arial" charset="0"/>
              </a:rPr>
              <a:t>多个品种。</a:t>
            </a:r>
          </a:p>
          <a:p>
            <a:pPr>
              <a:lnSpc>
                <a:spcPct val="110000"/>
              </a:lnSpc>
            </a:pPr>
            <a:endParaRPr lang="en-US" altLang="zh-CN" sz="24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r>
              <a:rPr lang="zh-CN" altLang="en-US" sz="2400" b="1" dirty="0" smtClean="0">
                <a:solidFill>
                  <a:srgbClr val="CC0066"/>
                </a:solidFill>
                <a:latin typeface="Arial" charset="0"/>
              </a:rPr>
              <a:t>可见调节气息需要停连。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" name="标题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sz="half"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（三）诗歌的朗读技巧：</a:t>
            </a:r>
            <a:endParaRPr lang="zh-CN" altLang="zh-CN" sz="2400" dirty="0" smtClean="0"/>
          </a:p>
          <a:p>
            <a:pPr>
              <a:spcBef>
                <a:spcPct val="50000"/>
              </a:spcBef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例：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登幽州台歌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陈子昂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　　前不见古人，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　　后不见来者。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　　念天地之悠悠，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　　独怆然而涕下。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" name="内容占位符 18"/>
          <p:cNvSpPr>
            <a:spLocks noGrp="1"/>
          </p:cNvSpPr>
          <p:nvPr>
            <p:ph sz="half" idx="2"/>
          </p:nvPr>
        </p:nvSpPr>
        <p:spPr>
          <a:xfrm>
            <a:off x="4648200" y="1268010"/>
            <a:ext cx="4038600" cy="4858153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 水调歌头   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           苏轼</a:t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明月几时有？把酒问青天。不知天上宫阙，今夕是何年。我欲乘风归去，又恐琼楼玉宇，高处不胜寒。起舞弄清影，何似在人间。 　　</a:t>
            </a:r>
            <a:b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转朱阁，低绮户，照无眠。不应有恨，何事长向别时圆？人有悲欢离合，月有阴晴圆缺，此事古难全。但愿人长久，千里共婵娟。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一、诗歌朗读训练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195977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（一）散文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散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有广义和狭义之分，广义的散文是指诗歌、小说、戏剧以外的所有具有文学性的散行文章。狭义的散文是指文艺性散文，是一种以叙述、描写、抒情为主要表达方式，以抒发作者真情实感为主要内容，写作方式灵活的记叙类文学体裁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春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散步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匆匆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白杨礼赞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二、散文朗读训练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散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文的特点：</a:t>
            </a:r>
            <a:endParaRPr lang="zh-CN" altLang="zh-CN" sz="2400" dirty="0" smtClean="0"/>
          </a:p>
          <a:p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lang="en-US" altLang="zh-CN" sz="2400" dirty="0" smtClean="0"/>
              <a:t>1.</a:t>
            </a:r>
            <a:r>
              <a:rPr lang="zh-CN" altLang="zh-CN" sz="2400" dirty="0" smtClean="0"/>
              <a:t>形散神聚：“形散”是指取材广泛自由，不受时间和空间的限制；写法多样，可以叙事、描写、抒情，议论；结构自由，可以根据需要自由调整、随意变化。“神聚”既有明确而集中的主题，又有贯穿全文的线索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r>
              <a:rPr lang="en-US" altLang="zh-CN" sz="2400" dirty="0" smtClean="0"/>
              <a:t> </a:t>
            </a:r>
            <a:r>
              <a:rPr lang="en-US" altLang="zh-CN" sz="2400" dirty="0" smtClean="0"/>
              <a:t>2.</a:t>
            </a:r>
            <a:r>
              <a:rPr lang="zh-CN" altLang="zh-CN" sz="2400" dirty="0" smtClean="0"/>
              <a:t>意境深邃：作者借助想象与联想，托物言志，表达出作者的真情实感，借助抒情展现出更深远的思想。</a:t>
            </a:r>
          </a:p>
          <a:p>
            <a:r>
              <a:rPr lang="en-US" altLang="zh-CN" sz="2400" dirty="0" smtClean="0"/>
              <a:t>3.</a:t>
            </a:r>
            <a:r>
              <a:rPr lang="zh-CN" altLang="zh-CN" sz="2400" dirty="0" smtClean="0"/>
              <a:t>语言优美：散文的语言情真意切，清新明丽，生动活泼，寥寥数语就可以描绘出优美的场景，勾勒出鲜明的人物形象。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" name="内容占位符 18"/>
          <p:cNvSpPr>
            <a:spLocks noGrp="1"/>
          </p:cNvSpPr>
          <p:nvPr>
            <p:ph sz="half" idx="4294967295"/>
          </p:nvPr>
        </p:nvSpPr>
        <p:spPr>
          <a:xfrm>
            <a:off x="5105400" y="1268413"/>
            <a:ext cx="4038600" cy="4857750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 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二、散文朗读训练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散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文的朗读技巧：</a:t>
            </a:r>
            <a:endParaRPr lang="zh-CN" altLang="zh-CN" sz="2400" dirty="0" smtClean="0"/>
          </a:p>
          <a:p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lang="en-US" altLang="zh-CN" sz="2400" b="1" dirty="0" smtClean="0"/>
              <a:t>1.</a:t>
            </a:r>
            <a:r>
              <a:rPr lang="zh-CN" altLang="zh-CN" sz="2400" b="1" dirty="0" smtClean="0"/>
              <a:t>了解背景，理清文章脉络。</a:t>
            </a:r>
            <a:r>
              <a:rPr lang="zh-CN" altLang="zh-CN" sz="2400" dirty="0" smtClean="0"/>
              <a:t>作品是时代的产物，是社会生活的反映。因此朗读之前要先对作品的创作时代背景进行了解，了解作者所要表达的深层含义；其次，要注意理清内部的相互关系，从整体上把握作品、感受作品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</a:t>
            </a:r>
            <a:r>
              <a:rPr lang="zh-CN" altLang="zh-CN" sz="2400" dirty="0" smtClean="0">
                <a:latin typeface="楷体_GB2312" pitchFamily="49" charset="-122"/>
                <a:ea typeface="楷体_GB2312" pitchFamily="49" charset="-122"/>
              </a:rPr>
              <a:t>茅盾的《白杨礼赞</a:t>
            </a:r>
            <a:r>
              <a:rPr lang="zh-CN" altLang="zh-CN" sz="2400" dirty="0" smtClean="0">
                <a:latin typeface="楷体_GB2312" pitchFamily="49" charset="-122"/>
                <a:ea typeface="楷体_GB2312" pitchFamily="49" charset="-122"/>
              </a:rPr>
              <a:t>》，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写于中国人民抗日战争最艰苦的时期。由于中国国民党顽固派消极抗日，积极反共，抗日民族统一战线濒于分裂的局面，中国共产党肩负着艰苦卓绝的抗日战争。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1940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月，茅盾离开新疆返回内地，受朱德同志邀请前往延安。在延安参观讲学期间，亲身体察了解放区军民的斗争生活，看到了抗日军民团结战斗的精神风貌，留下了深刻的印象。皖南事变后，作者借礼赞西北高原上的白杨树，来表达对北方抗日军民热爱和赞美之情，便写下了此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文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二、散文朗读训练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457200" y="1600200"/>
            <a:ext cx="8580846" cy="4710120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散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文的朗读技巧：</a:t>
            </a:r>
            <a:endParaRPr lang="zh-CN" altLang="zh-CN" sz="2400" dirty="0" smtClean="0"/>
          </a:p>
          <a:p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lang="en-US" altLang="zh-CN" sz="2400" b="1" dirty="0" smtClean="0"/>
              <a:t>2.</a:t>
            </a:r>
            <a:r>
              <a:rPr lang="zh-CN" altLang="zh-CN" sz="2400" b="1" dirty="0" smtClean="0"/>
              <a:t>把握作品思想内容，确定感情基调。</a:t>
            </a:r>
            <a:r>
              <a:rPr lang="zh-CN" altLang="zh-CN" sz="2400" dirty="0" smtClean="0"/>
              <a:t>任何一个作品都有丰富的情感内容，朗读时要充分理解好作品的思想内容，根据不同的主题、结构、风格确定好作者倾注的感情基调，发挥联想和想象，结合个人生活体验，充分表达出作者寄寓其中的意，倾注其中的情。</a:t>
            </a: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例：茅盾的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白杨礼赞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热情地赞美了白杨树，进而赞美了北方的农民，赞美我们民族在解放斗争中所不可缺的质朴、、坚强以及力求上进的精神。基调是积极的，向上的。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朱自清先生在著名的散文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春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中描写春天，赞美春天，发出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:“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一年之计在于春”的感想，从而激发了对生活的热爱。基调则是热情，愉快的。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二、散文朗读训练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322053" y="1600200"/>
            <a:ext cx="8571927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散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文的朗读技巧：</a:t>
            </a:r>
            <a:endParaRPr lang="zh-CN" altLang="zh-CN" sz="2400" dirty="0" smtClean="0"/>
          </a:p>
          <a:p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lang="en-US" altLang="zh-CN" sz="2400" b="1" dirty="0" smtClean="0"/>
              <a:t>3.</a:t>
            </a:r>
            <a:r>
              <a:rPr lang="zh-CN" altLang="zh-CN" sz="2400" b="1" dirty="0" smtClean="0"/>
              <a:t>感情真挚，表达贴切。</a:t>
            </a:r>
            <a:r>
              <a:rPr lang="zh-CN" altLang="zh-CN" sz="2400" dirty="0" smtClean="0"/>
              <a:t>散文是心灵的体现，是真实情感的流露。朗读时要根据确定好的感情基调，表达出自己的真情实感。其次，不同的语言风格要有区别地表达，叙述性的语言要舒展明朗。描写性语言要生动贴切，抒情性语言要亲切轻柔，议论性语言要深沉含蓄。根据作品的情感发展，恰如其分地处理好作品中舒缓、低沉、激昂的情感节奏，真切地把情感抒发出来，给听者身临其境的感受。</a:t>
            </a:r>
            <a:endParaRPr lang="en-US" altLang="zh-CN" sz="2400" dirty="0" smtClean="0"/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大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白鹅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作者对白鹅的喜爱之情在字里行间随处可见，在朗读时就要注意在细节描写之处把作者的态度表现出来，着力在声音表现上突出白鹅的“情趣”来，用略带夸张的欣赏的口吻来念。而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秋天的雨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表现的是对优美迷人的秋景的喜爱，朗读描绘景物的句子时，语速要比较舒缓，语调起伏较小，声音柔美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二、散文朗读训练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（一）儿歌的朗读训练：</a:t>
            </a:r>
            <a:endParaRPr lang="zh-CN" altLang="zh-CN" sz="2400" dirty="0" smtClean="0"/>
          </a:p>
          <a:p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lang="en-US" altLang="zh-CN" sz="2400" b="1" dirty="0" smtClean="0"/>
              <a:t>1.</a:t>
            </a:r>
            <a:r>
              <a:rPr lang="zh-CN" altLang="zh-CN" sz="2400" b="1" dirty="0" smtClean="0"/>
              <a:t>儿歌</a:t>
            </a:r>
            <a:endParaRPr lang="zh-CN" altLang="zh-CN" sz="2400" dirty="0" smtClean="0"/>
          </a:p>
          <a:p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儿歌是以低幼儿童为主要接受对象，口语化的简短诗歌。儿歌语言简洁，通俗易懂， 旋律优美，节奏和谐，趣味性强，给儿童以美的享受和情感熏陶。</a:t>
            </a: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（一）儿歌的朗读训练：</a:t>
            </a:r>
            <a:endParaRPr lang="zh-CN" altLang="zh-CN" sz="2400" dirty="0" smtClean="0"/>
          </a:p>
          <a:p>
            <a:r>
              <a:rPr lang="en-US" altLang="zh-CN" sz="2400" b="1" dirty="0" smtClean="0"/>
              <a:t>2.</a:t>
            </a:r>
            <a:r>
              <a:rPr lang="zh-CN" altLang="zh-CN" sz="2400" b="1" dirty="0" smtClean="0"/>
              <a:t>儿歌的朗读技巧</a:t>
            </a:r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1</a:t>
            </a:r>
            <a:r>
              <a:rPr lang="zh-CN" altLang="zh-CN" sz="2400" b="1" dirty="0" smtClean="0"/>
              <a:t>）把握节奏，读出音乐性。</a:t>
            </a:r>
          </a:p>
          <a:p>
            <a:r>
              <a:rPr lang="zh-CN" altLang="zh-CN" sz="2400" dirty="0" smtClean="0"/>
              <a:t>节奏是儿歌的灵魂，句式规律的儿歌一般分为三言、四言、五言、六言、七言、三三七言等。朗读时要划分好节拍，通过明快的节奏和流畅的韵律来展现出儿歌的音乐感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（一）儿歌的朗读训练：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zh-CN" sz="2400" b="1" dirty="0" smtClean="0"/>
              <a:t>）读好韵脚，把握好语调。</a:t>
            </a:r>
          </a:p>
          <a:p>
            <a:r>
              <a:rPr lang="zh-CN" altLang="zh-CN" sz="2400" dirty="0" smtClean="0"/>
              <a:t>为了读起来朗朗上口，儿歌通常都是押韵的。读韵脚时，将韵脚稍稍加重或者适当延长，突出儿歌的韵律感。同时，读儿歌时要根据人物特点和情节变化把握好语气语调的变化</a:t>
            </a:r>
            <a:r>
              <a:rPr lang="zh-CN" altLang="zh-CN" sz="2400" dirty="0" smtClean="0"/>
              <a:t>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（一）儿歌的朗读训练：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3</a:t>
            </a:r>
            <a:r>
              <a:rPr lang="zh-CN" altLang="zh-CN" sz="2400" b="1" dirty="0" smtClean="0"/>
              <a:t>）运用态势语，塑造生动的儿歌形象。</a:t>
            </a:r>
          </a:p>
          <a:p>
            <a:r>
              <a:rPr lang="zh-CN" altLang="zh-CN" sz="2400" dirty="0" smtClean="0"/>
              <a:t>态势语是教师在教学过程中的表情和动作。朗读儿歌时，用眼神、表情、手势、身姿等态势语来增强儿歌表现力和游戏性，展现出动态的细节和情节，塑造出生动的儿歌形象。</a:t>
            </a:r>
          </a:p>
          <a:p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 smtClean="0">
              <a:latin typeface="Arial" charset="0"/>
            </a:endParaRPr>
          </a:p>
          <a:p>
            <a:r>
              <a:rPr lang="zh-CN" altLang="en-US" dirty="0" smtClean="0">
                <a:ea typeface="华文行楷" pitchFamily="2" charset="-122"/>
              </a:rPr>
              <a:t>朗读下面语段你会怎么停顿？</a:t>
            </a:r>
            <a:endParaRPr lang="en-US" altLang="zh-CN" dirty="0" smtClean="0">
              <a:ea typeface="华文行楷" pitchFamily="2" charset="-122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zh-CN" altLang="en-US" sz="2400" b="1" dirty="0" smtClean="0">
                <a:solidFill>
                  <a:srgbClr val="0000FF"/>
                </a:solidFill>
                <a:latin typeface="Arial" charset="0"/>
                <a:ea typeface="隶书" pitchFamily="49" charset="-122"/>
              </a:rPr>
              <a:t>下雨天留客天天留我不留。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zh-CN" altLang="en-US" sz="2400" b="1" dirty="0" smtClean="0">
                <a:solidFill>
                  <a:srgbClr val="6600CC"/>
                </a:solidFill>
                <a:latin typeface="Arial" charset="0"/>
                <a:ea typeface="隶书" pitchFamily="49" charset="-122"/>
              </a:rPr>
              <a:t>无鸡鸭也可无鱼肉也可一盘青菜足矣。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zh-CN" altLang="en-US" sz="2400" b="1" dirty="0" smtClean="0">
                <a:solidFill>
                  <a:srgbClr val="336600"/>
                </a:solidFill>
                <a:latin typeface="Arial" charset="0"/>
                <a:ea typeface="隶书" pitchFamily="49" charset="-122"/>
              </a:rPr>
              <a:t>已经取得大专学历的和尚未取得大专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zh-CN" altLang="en-US" sz="2400" b="1" dirty="0" smtClean="0">
                <a:solidFill>
                  <a:srgbClr val="336600"/>
                </a:solidFill>
                <a:latin typeface="Arial" charset="0"/>
                <a:ea typeface="隶书" pitchFamily="49" charset="-122"/>
              </a:rPr>
              <a:t>学历的干部</a:t>
            </a:r>
            <a:r>
              <a:rPr lang="en-US" altLang="zh-CN" sz="2400" b="1" dirty="0" smtClean="0">
                <a:solidFill>
                  <a:srgbClr val="336600"/>
                </a:solidFill>
                <a:latin typeface="Arial" charset="0"/>
                <a:ea typeface="隶书" pitchFamily="49" charset="-122"/>
              </a:rPr>
              <a:t>……</a:t>
            </a:r>
            <a:endParaRPr lang="en-US" altLang="zh-CN" sz="2400" b="1" dirty="0" smtClean="0">
              <a:latin typeface="Arial" charset="0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（一）儿歌的朗读训练：</a:t>
            </a:r>
            <a:endParaRPr lang="zh-CN" altLang="zh-CN" sz="2400" dirty="0" smtClean="0"/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小枕头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        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张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强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枕头，胖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乎乎，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〈</a:t>
            </a:r>
            <a:r>
              <a:rPr lang="zh-CN" altLang="en-US" sz="2400" b="1" dirty="0" smtClean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可爱调皮地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〉(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胸前做抱东西状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让我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枕着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打呼噜。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双手合并放在头的一侧做睡觉状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呼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噜噜，呼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噜噜，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 〈</a:t>
            </a:r>
            <a:r>
              <a:rPr lang="zh-CN" altLang="en-US" sz="2400" b="1" dirty="0" smtClean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拟</a:t>
            </a:r>
            <a:r>
              <a:rPr lang="zh-CN" altLang="en-US" sz="2400" b="1" dirty="0" smtClean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声、打</a:t>
            </a:r>
            <a:r>
              <a:rPr lang="zh-CN" altLang="en-US" sz="2400" b="1" dirty="0" smtClean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呼噜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〉</a:t>
            </a: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好像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枕个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肥猪。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〈</a:t>
            </a:r>
            <a:r>
              <a:rPr lang="zh-CN" altLang="en-US" sz="2400" b="1" dirty="0" smtClean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欢</a:t>
            </a:r>
            <a:r>
              <a:rPr lang="zh-CN" altLang="en-US" sz="2400" b="1" dirty="0" smtClean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快、活泼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〉 ( 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双臂张开做抱东西状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)</a:t>
            </a: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这首儿歌篇幅短小，运用比拟、夸张、摹声、叠字等手法把小枕头写得可爱可亲。儿歌句句押“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u”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韵，音韵和谐、节奏鲜明、自然流畅，读起来悦耳动听，使人获得听觉上的愉悦。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（二）寓言的朗读训练：</a:t>
            </a:r>
            <a:endParaRPr lang="zh-CN" altLang="zh-CN" sz="2400" dirty="0" smtClean="0"/>
          </a:p>
          <a:p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lang="en-US" altLang="zh-CN" sz="2400" b="1" dirty="0" smtClean="0"/>
              <a:t>1.</a:t>
            </a:r>
            <a:r>
              <a:rPr lang="zh-CN" altLang="zh-CN" sz="2400" b="1" dirty="0" smtClean="0"/>
              <a:t>寓言</a:t>
            </a:r>
            <a:endParaRPr lang="zh-CN" altLang="zh-CN" sz="2400" dirty="0" smtClean="0"/>
          </a:p>
          <a:p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寓言是一种带有劝喻和讽刺意味的，以劝诫、教育或讽刺为目的的文学作品。寓言大多篇幅短小，故事生动，形象具体，借助自然界的万物，以拟人化的手法讲述一些深刻的道理，使人受到教育，得到启发，具有鲜明的哲理性和讽刺性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（二）寓言的朗读训练：</a:t>
            </a:r>
            <a:endParaRPr lang="zh-CN" altLang="zh-CN" sz="2400" dirty="0" smtClean="0"/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例：中国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: 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自相矛盾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 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掩耳盗铃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 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拔苗助长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亡羊补牢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 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郑人买履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 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守株待兔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刻舟求剑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》《 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画蛇添足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外国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:《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伊索寓言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 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克雷洛夫寓言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 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列那狐的故事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百喻经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 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拉封丹寓言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世界最早的寓言集是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伊索寓言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endParaRPr lang="zh-CN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（二）寓言的朗读训练：</a:t>
            </a:r>
            <a:endParaRPr lang="zh-CN" altLang="zh-CN" sz="2400" dirty="0" smtClean="0"/>
          </a:p>
          <a:p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lang="en-US" altLang="zh-CN" sz="2400" b="1" dirty="0" smtClean="0"/>
              <a:t>2.</a:t>
            </a:r>
            <a:r>
              <a:rPr lang="zh-CN" altLang="zh-CN" sz="2400" b="1" dirty="0" smtClean="0"/>
              <a:t>寓</a:t>
            </a:r>
            <a:r>
              <a:rPr lang="zh-CN" altLang="zh-CN" sz="2400" b="1" dirty="0" smtClean="0"/>
              <a:t>言</a:t>
            </a:r>
            <a:r>
              <a:rPr lang="zh-CN" altLang="en-US" sz="2400" b="1" dirty="0" smtClean="0"/>
              <a:t>的朗读技巧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1</a:t>
            </a:r>
            <a:r>
              <a:rPr lang="zh-CN" altLang="zh-CN" sz="2400" b="1" dirty="0" smtClean="0"/>
              <a:t>）明确寓言中所蕴含的寓意。</a:t>
            </a:r>
          </a:p>
          <a:p>
            <a:r>
              <a:rPr lang="zh-CN" altLang="zh-CN" sz="2400" dirty="0" smtClean="0"/>
              <a:t>寓言的特点之一是借事喻理，每一篇寓言都蕴含着一定的寓意。朗读时要认真体会寓言故事中的角色和情节，正确理解和把握寓意，然后用最适当的语气语调来表现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扁鹊治病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endParaRPr lang="zh-CN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（二）寓言的朗读训练：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zh-CN" sz="2400" b="1" dirty="0" smtClean="0"/>
              <a:t>）刻画出生动的人物形象。</a:t>
            </a:r>
          </a:p>
          <a:p>
            <a:r>
              <a:rPr lang="zh-CN" altLang="zh-CN" sz="2400" dirty="0" smtClean="0"/>
              <a:t>寓言故事中的人物特征往往是通过人物的言行来表现的，不同的人物有着不同的语言行为。在朗读时，要体会人物的个性特点及所具有的代表性，通过处理语气和语调，用形象传神的声音形式体现出人物的个性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南辕北辙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endParaRPr lang="zh-CN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（二）寓言的朗读训练：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3</a:t>
            </a:r>
            <a:r>
              <a:rPr lang="zh-CN" altLang="zh-CN" sz="2400" b="1" dirty="0" smtClean="0"/>
              <a:t>）准确把握节奏。</a:t>
            </a:r>
          </a:p>
          <a:p>
            <a:r>
              <a:rPr lang="zh-CN" altLang="zh-CN" sz="2400" dirty="0" smtClean="0"/>
              <a:t>寓言一般是由故事和寓意两部分构成。在朗读时要注意全文节奏的处理，对于故事的描绘，要读得生动形象。对话的描写要读得稍微夸张，但不能完全模范动物。讽刺或告诫部分要沉稳有力，速度适中，可以用稍高的声音，给人留下哲理思考的空间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刻舟求剑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endParaRPr lang="zh-CN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（二）寓言的朗读训练：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                    鹅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鹅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对满院儿的家禽说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:“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从今后， 咱们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要互相学习。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特别是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我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，有啥缺点大家尽管提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，不要客气。”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请你闲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着没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事儿别大喊大叫，吵得大家伙不得休息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。”“唔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， 我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生来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就是大嗓门，大家捂着耳朵也能解决问题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。”“我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也来提醒你一声，吃起东西来可不能只顾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自己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。”“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哎，胃口大不能算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缺点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，何况大家没养成礼让的风气。”有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一回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，你拉着小鸡的耳朵，说再提意见就把它拖下水。”“我不过跟它并了个玩笑，这算什么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批评，简直是打击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!”</a:t>
            </a: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有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些人拿着批评的武器，只是为了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装饰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自千万不要碰到它的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痛处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，轻轻的搔痒倒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还可以。</a:t>
            </a:r>
            <a:endParaRPr lang="zh-CN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（二）寓言的朗读训练：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朗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读提示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:</a:t>
            </a:r>
          </a:p>
          <a:p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、鹅的性格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虚伪、专横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、鹅语气的变化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假意征求意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见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--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不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以为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然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--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不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耐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烦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--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恼怒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--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暴怒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、韵脚“习”、“提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”、“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气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”、“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息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”、“题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已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”、“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气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”、“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你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”、“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皮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”、 “击”、“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以”要适当拖音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、最后四句点题部分，可用叙述语调，语速稍慢，应读得中肯而又不乏幽默，突出警示意味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（三）童话的朗读训练：</a:t>
            </a:r>
            <a:endParaRPr lang="zh-CN" altLang="zh-CN" sz="2400" dirty="0" smtClean="0"/>
          </a:p>
          <a:p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lang="en-US" altLang="zh-CN" sz="2400" b="1" dirty="0" smtClean="0"/>
              <a:t>1.</a:t>
            </a:r>
            <a:r>
              <a:rPr lang="zh-CN" altLang="zh-CN" sz="2400" b="1" dirty="0" smtClean="0"/>
              <a:t>童话</a:t>
            </a:r>
            <a:endParaRPr lang="zh-CN" altLang="zh-CN" sz="2400" dirty="0" smtClean="0"/>
          </a:p>
          <a:p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童话是儿童文学的一种，主要通过丰富的想象、幻想和夸张，用拟人化的描写，反映生活和自然，达到引领教育儿童的目的。它的语言通俗生动，故事情节有趣味性，引人入胜。</a:t>
            </a:r>
          </a:p>
          <a:p>
            <a:endParaRPr lang="zh-CN" altLang="zh-CN" sz="2400" dirty="0"/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（三）童话的朗读训练：</a:t>
            </a:r>
            <a:endParaRPr lang="zh-CN" altLang="zh-CN" sz="2400" dirty="0" smtClean="0"/>
          </a:p>
          <a:p>
            <a:r>
              <a:rPr lang="en-US" altLang="zh-CN" sz="2400" b="1" dirty="0" smtClean="0"/>
              <a:t>2.</a:t>
            </a:r>
            <a:r>
              <a:rPr lang="zh-CN" altLang="zh-CN" sz="2400" b="1" dirty="0" smtClean="0"/>
              <a:t>童话朗读技巧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1</a:t>
            </a:r>
            <a:r>
              <a:rPr lang="zh-CN" altLang="zh-CN" sz="2400" b="1" dirty="0" smtClean="0"/>
              <a:t>）要有童心童趣，体现儿童的口吻。</a:t>
            </a:r>
          </a:p>
          <a:p>
            <a:r>
              <a:rPr lang="zh-CN" altLang="zh-CN" sz="2400" dirty="0" smtClean="0"/>
              <a:t>首先要从儿童的心理角度出发，用儿童的思想来对待童话中的故事，用童真的声音表达出故事的内容，朗读时，语气要温和可亲，语调要新奇跳跃，要充满童趣。</a:t>
            </a:r>
          </a:p>
          <a:p>
            <a:endParaRPr lang="zh-CN" altLang="zh-CN" sz="2400" dirty="0"/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dirty="0" smtClean="0">
                <a:ea typeface="华文行楷" pitchFamily="2" charset="-122"/>
              </a:rPr>
              <a:t>朗读者要准确清楚地表达语意，听者要准确清楚的理解语意也需要停连。</a:t>
            </a:r>
            <a:endParaRPr lang="en-US" altLang="zh-CN" dirty="0" smtClean="0">
              <a:ea typeface="华文行楷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</a:rPr>
              <a:t>下雨天</a:t>
            </a:r>
            <a:r>
              <a:rPr lang="en-US" altLang="zh-CN" sz="2400" b="1" dirty="0" smtClean="0">
                <a:solidFill>
                  <a:schemeClr val="tx2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</a:rPr>
              <a:t>留客天</a:t>
            </a:r>
            <a:r>
              <a:rPr lang="en-US" altLang="zh-CN" sz="2400" b="1" dirty="0" smtClean="0">
                <a:solidFill>
                  <a:schemeClr val="tx2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</a:rPr>
              <a:t>天留</a:t>
            </a:r>
            <a:r>
              <a:rPr lang="en-US" altLang="zh-CN" sz="2400" b="1" dirty="0" smtClean="0">
                <a:solidFill>
                  <a:schemeClr val="tx2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</a:rPr>
              <a:t>我不留。</a:t>
            </a:r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下雨天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留客天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天留我不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留。</a:t>
            </a:r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6600CC"/>
                </a:solidFill>
                <a:latin typeface="宋体" pitchFamily="2" charset="-122"/>
              </a:rPr>
              <a:t>无鸡鸭也可</a:t>
            </a:r>
            <a:r>
              <a:rPr lang="en-US" altLang="zh-CN" sz="2400" b="1" dirty="0" smtClean="0"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6600CC"/>
                </a:solidFill>
                <a:latin typeface="宋体" pitchFamily="2" charset="-122"/>
              </a:rPr>
              <a:t>无鱼肉也可</a:t>
            </a:r>
            <a:r>
              <a:rPr lang="en-US" altLang="zh-CN" sz="2400" b="1" dirty="0" smtClean="0"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6600CC"/>
                </a:solidFill>
                <a:latin typeface="宋体" pitchFamily="2" charset="-122"/>
              </a:rPr>
              <a:t>一盘青菜足矣。</a:t>
            </a:r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无鸡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鸭也可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无鱼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肉也可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一盘青菜足矣。</a:t>
            </a:r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336600"/>
                </a:solidFill>
                <a:latin typeface="宋体" pitchFamily="2" charset="-122"/>
              </a:rPr>
              <a:t>已经取得大专学历的和尚</a:t>
            </a:r>
            <a:r>
              <a:rPr lang="en-US" altLang="zh-CN" sz="2400" b="1" dirty="0" smtClean="0">
                <a:solidFill>
                  <a:schemeClr val="tx2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336600"/>
                </a:solidFill>
                <a:latin typeface="宋体" pitchFamily="2" charset="-122"/>
              </a:rPr>
              <a:t>未取得大专学历的干部</a:t>
            </a:r>
            <a:r>
              <a:rPr lang="en-US" altLang="zh-CN" sz="2400" b="1" dirty="0" smtClean="0">
                <a:solidFill>
                  <a:srgbClr val="336600"/>
                </a:solidFill>
                <a:latin typeface="宋体" pitchFamily="2" charset="-122"/>
              </a:rPr>
              <a:t>……</a:t>
            </a:r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已经取得大专学历的</a:t>
            </a:r>
            <a:r>
              <a:rPr lang="en-US" altLang="zh-CN" sz="2400" b="1" dirty="0" smtClean="0">
                <a:solidFill>
                  <a:srgbClr val="0000FF"/>
                </a:solidFill>
                <a:latin typeface="宋体" pitchFamily="2" charset="-122"/>
              </a:rPr>
              <a:t>/</a:t>
            </a:r>
            <a:r>
              <a:rPr lang="zh-CN" altLang="en-US" sz="2400" b="1" dirty="0" smtClean="0">
                <a:solidFill>
                  <a:srgbClr val="CC0099"/>
                </a:solidFill>
                <a:latin typeface="宋体" pitchFamily="2" charset="-122"/>
              </a:rPr>
              <a:t>和尚未取得大专学历的干部</a:t>
            </a:r>
            <a:r>
              <a:rPr lang="en-US" altLang="zh-CN" sz="2400" b="1" dirty="0" smtClean="0">
                <a:solidFill>
                  <a:srgbClr val="CC0099"/>
                </a:solidFill>
                <a:latin typeface="宋体" pitchFamily="2" charset="-122"/>
              </a:rPr>
              <a:t>……</a:t>
            </a:r>
            <a:endParaRPr lang="en-US" altLang="zh-CN" sz="2400" dirty="0" smtClean="0"/>
          </a:p>
          <a:p>
            <a:endParaRPr lang="en-US" altLang="zh-CN" sz="24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（三）童话的朗读训练：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zh-CN" sz="2400" b="1" dirty="0" smtClean="0"/>
              <a:t>）要展现出不同角色的声音特色。</a:t>
            </a:r>
          </a:p>
          <a:p>
            <a:r>
              <a:rPr lang="zh-CN" altLang="zh-CN" sz="2400" dirty="0" smtClean="0"/>
              <a:t>朗读时要根据童话中人物的个性特征和思想变化，通过不同的语音、语速、语气、语调来塑造不同的人物形象，让儿童能够直接获得具体的人物形象。不同的声音能够表现出故事中活灵活现的人物，比如用声音的粗细区分老人和小孩，声音的强弱区分强壮与弱小，语调的高低区分好人坏人，不同的语气区分喜怒哀乐。总之，模仿人物声音的时候不要害羞，要尽可能符合生活和人物特点</a:t>
            </a:r>
            <a:r>
              <a:rPr lang="zh-CN" altLang="zh-CN" sz="2400" dirty="0" smtClean="0"/>
              <a:t>。</a:t>
            </a:r>
            <a:endParaRPr lang="zh-CN" altLang="zh-CN" sz="2400" dirty="0" smtClean="0"/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（三）童话的朗读训练：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3</a:t>
            </a:r>
            <a:r>
              <a:rPr lang="zh-CN" altLang="zh-CN" sz="2400" b="1" dirty="0" smtClean="0"/>
              <a:t>）确定褒贬对象，明确情感立场。</a:t>
            </a:r>
          </a:p>
          <a:p>
            <a:r>
              <a:rPr lang="zh-CN" altLang="zh-CN" sz="2400" dirty="0" smtClean="0"/>
              <a:t>童话作品中情感倾向比较鲜明，赞扬真善美，痛斥丑恶。因此，在朗读时，要把握住褒贬对象，针对不同的对象表达鲜明的爱憎感情，并适度地把这种情感进行夸张，以刻画人物形象，表现故事情节。</a:t>
            </a: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（三）童话的朗读训练：</a:t>
            </a:r>
            <a:endParaRPr lang="zh-CN" altLang="zh-CN" sz="2400" dirty="0" smtClean="0"/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4</a:t>
            </a:r>
            <a:r>
              <a:rPr lang="zh-CN" altLang="zh-CN" sz="2400" b="1" dirty="0" smtClean="0"/>
              <a:t>）恰当运用态势语，增强故事感染力。</a:t>
            </a:r>
          </a:p>
          <a:p>
            <a:r>
              <a:rPr lang="zh-CN" altLang="zh-CN" sz="2400" dirty="0" smtClean="0"/>
              <a:t>态势语包括眼神、表情、手势、身姿等。朗读时适当的态势语能够更好地增强童话的画面感，增强故事的感染力</a:t>
            </a:r>
            <a:r>
              <a:rPr lang="zh-CN" altLang="zh-CN" sz="2400" dirty="0" smtClean="0"/>
              <a:t>。</a:t>
            </a:r>
            <a:endParaRPr lang="zh-CN" altLang="zh-CN" sz="2400" dirty="0" smtClean="0"/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（三）童话的朗读训练：</a:t>
            </a:r>
            <a:endParaRPr lang="zh-CN" altLang="zh-CN" sz="2400" dirty="0" smtClean="0"/>
          </a:p>
          <a:p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例：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小壁虎借尾巴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中，“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壁虎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爬呀爬，爬到小河边”，“小壁虎爬呀爬，爬到大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树上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”，“小壁虎爬呀爬，爬到屋檐下”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作为体现童话脉络的反复出现了三次，朗读时要把这三个句子中表示地点的词念成重音，以展现故事每一幕发生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的特定环境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;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另外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en-US" altLang="zh-CN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 x x</a:t>
            </a:r>
            <a:r>
              <a:rPr lang="zh-CN" altLang="en-US" sz="24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，您的尾巴借给我行吗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”也反复了三次，仔细体会揣摩这三个反复，我们可以体会到人物在说这三句话时的不同的情感和心理状态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第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一次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问话声音要明亮，语速较快，表现小壁虎焦急的心情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;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第二次问话，语速稍稍放慢些，说话的口吻要表现出小壁虎已经知道了借尾巴有一定的难度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;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第三次语调比前要低，略带一点试探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的口吻，问话时不太自信。</a:t>
            </a:r>
            <a:endParaRPr lang="zh-CN" altLang="zh-CN" sz="2400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zh-CN" altLang="en-US" sz="2400" b="1" dirty="0" smtClean="0">
                <a:solidFill>
                  <a:srgbClr val="FFCC00"/>
                </a:solidFill>
              </a:rPr>
              <a:t>三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、儿童文学作品朗</a:t>
            </a:r>
            <a:r>
              <a:rPr lang="zh-CN" altLang="en-US" sz="2400" b="1" dirty="0" smtClean="0">
                <a:solidFill>
                  <a:srgbClr val="FFCC00"/>
                </a:solidFill>
              </a:rPr>
              <a:t>读训练</a:t>
            </a:r>
            <a:endParaRPr lang="en-US" altLang="zh-CN" sz="24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（二）停顿的种类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en-US" altLang="zh-CN" sz="2400" b="1" dirty="0" smtClean="0">
                <a:solidFill>
                  <a:srgbClr val="0000CC"/>
                </a:solidFill>
                <a:hlinkClick r:id="rId2" action="ppaction://hlinksldjump"/>
              </a:rPr>
              <a:t>1</a:t>
            </a:r>
            <a:r>
              <a:rPr lang="en-US" altLang="zh-CN" sz="2800" b="1" dirty="0" smtClean="0">
                <a:solidFill>
                  <a:srgbClr val="0000CC"/>
                </a:solidFill>
              </a:rPr>
              <a:t>.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生理停顿</a:t>
            </a:r>
            <a:endParaRPr lang="en-US" altLang="zh-CN" sz="2400" b="1" dirty="0" smtClean="0">
              <a:solidFill>
                <a:srgbClr val="0000CC"/>
              </a:solidFill>
            </a:endParaRPr>
          </a:p>
          <a:p>
            <a:pPr>
              <a:lnSpc>
                <a:spcPct val="160000"/>
              </a:lnSpc>
              <a:buFontTx/>
              <a:buNone/>
            </a:pPr>
            <a:r>
              <a:rPr lang="en-US" altLang="zh-CN" sz="2400" b="1" dirty="0" smtClean="0">
                <a:solidFill>
                  <a:srgbClr val="0000CC"/>
                </a:solidFill>
                <a:hlinkClick r:id="rId3" action="ppaction://hlinksldjump"/>
              </a:rPr>
              <a:t>2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.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语法停顿</a:t>
            </a:r>
          </a:p>
          <a:p>
            <a:pPr>
              <a:lnSpc>
                <a:spcPct val="160000"/>
              </a:lnSpc>
              <a:buFontTx/>
              <a:buNone/>
            </a:pPr>
            <a:r>
              <a:rPr lang="en-US" altLang="zh-CN" sz="2400" b="1" dirty="0" smtClean="0">
                <a:solidFill>
                  <a:srgbClr val="0000CC"/>
                </a:solidFill>
                <a:hlinkClick r:id="rId3" action="ppaction://hlinksldjump"/>
              </a:rPr>
              <a:t>3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.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逻辑停顿</a:t>
            </a:r>
          </a:p>
          <a:p>
            <a:pPr>
              <a:lnSpc>
                <a:spcPct val="160000"/>
              </a:lnSpc>
              <a:buFontTx/>
              <a:buNone/>
            </a:pPr>
            <a:r>
              <a:rPr lang="en-US" altLang="zh-CN" sz="2400" b="1" dirty="0" smtClean="0">
                <a:solidFill>
                  <a:srgbClr val="0000CC"/>
                </a:solidFill>
                <a:hlinkClick r:id="rId3" action="ppaction://hlinksldjump"/>
              </a:rPr>
              <a:t>4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.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感情停顿</a:t>
            </a:r>
          </a:p>
          <a:p>
            <a:endParaRPr lang="en-US" altLang="zh-CN" sz="2400" b="1" dirty="0" smtClean="0">
              <a:solidFill>
                <a:srgbClr val="0000FF"/>
              </a:solidFill>
              <a:latin typeface="宋体" pitchFamily="2" charset="-122"/>
            </a:endParaRPr>
          </a:p>
          <a:p>
            <a:endParaRPr lang="en-US" altLang="zh-CN" sz="24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 smtClean="0"/>
              <a:t>1.</a:t>
            </a:r>
            <a:r>
              <a:rPr lang="zh-CN" altLang="en-US" sz="2400" b="1" dirty="0" smtClean="0"/>
              <a:t>生理停顿</a:t>
            </a:r>
            <a:r>
              <a:rPr lang="zh-CN" altLang="en-US" sz="2400" dirty="0" smtClean="0"/>
              <a:t>：</a:t>
            </a:r>
            <a:r>
              <a:rPr lang="zh-CN" altLang="zh-CN" sz="2400" dirty="0" smtClean="0"/>
              <a:t>朗读时根据气息需要，在不影响语义完整的地方作一个短暂的停歇。</a:t>
            </a:r>
            <a:endParaRPr lang="en-US" altLang="zh-CN" sz="2400" dirty="0" smtClean="0"/>
          </a:p>
          <a:p>
            <a:r>
              <a:rPr lang="en-US" altLang="zh-CN" sz="2400" dirty="0" smtClean="0"/>
              <a:t>2.</a:t>
            </a:r>
            <a:r>
              <a:rPr lang="zh-CN" altLang="en-US" sz="2400" b="1" dirty="0" smtClean="0"/>
              <a:t>语法停顿</a:t>
            </a:r>
            <a:r>
              <a:rPr lang="zh-CN" altLang="en-US" sz="2400" dirty="0" smtClean="0"/>
              <a:t>：</a:t>
            </a:r>
            <a:r>
              <a:rPr lang="zh-CN" altLang="zh-CN" sz="2400" dirty="0" smtClean="0"/>
              <a:t>指句子中的一般间歇，反映句子的结构关系，是为了表现语法单位之间的语法关系所作的停顿。</a:t>
            </a:r>
            <a:endParaRPr lang="en-US" altLang="zh-CN" sz="2400" dirty="0" smtClean="0"/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CC0099"/>
                </a:solidFill>
              </a:rPr>
              <a:t>标点符号与停顿的关系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400" b="1" dirty="0" smtClean="0"/>
              <a:t>       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句号、问号、感叹号＞分号、冒号＞ 逗号＞顿号</a:t>
            </a:r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CC0099"/>
                </a:solidFill>
              </a:rPr>
              <a:t>段落、章节与停顿的关系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400" b="1" dirty="0" smtClean="0"/>
              <a:t>       </a:t>
            </a:r>
            <a:r>
              <a:rPr lang="zh-CN" altLang="en-US" sz="2400" dirty="0" smtClean="0">
                <a:ea typeface="华文新魏" pitchFamily="2" charset="-122"/>
              </a:rPr>
              <a:t>段落、章节＞句号、问号、感叹号</a:t>
            </a:r>
            <a:endParaRPr lang="en-US" altLang="zh-CN" sz="2400" dirty="0" smtClean="0">
              <a:ea typeface="华文新魏" pitchFamily="2" charset="-122"/>
            </a:endParaRPr>
          </a:p>
          <a:p>
            <a:pPr>
              <a:lnSpc>
                <a:spcPct val="125000"/>
              </a:lnSpc>
              <a:buFontTx/>
              <a:buChar char="•"/>
            </a:pPr>
            <a:r>
              <a:rPr lang="zh-CN" altLang="en-US" sz="2400" b="1" dirty="0" smtClean="0">
                <a:latin typeface="Arial" charset="0"/>
              </a:rPr>
              <a:t>例：被你从你的公馆门口</a:t>
            </a:r>
            <a:r>
              <a:rPr lang="en-US" altLang="zh-CN" sz="2400" b="1" dirty="0" smtClean="0">
                <a:solidFill>
                  <a:srgbClr val="CC0066"/>
                </a:solidFill>
                <a:latin typeface="Arial" charset="0"/>
              </a:rPr>
              <a:t>/</a:t>
            </a:r>
            <a:r>
              <a:rPr lang="zh-CN" altLang="en-US" sz="2400" b="1" dirty="0" smtClean="0">
                <a:latin typeface="Arial" charset="0"/>
              </a:rPr>
              <a:t>一脚踢开的</a:t>
            </a:r>
            <a:r>
              <a:rPr lang="en-US" altLang="zh-CN" sz="2400" b="1" dirty="0" smtClean="0">
                <a:solidFill>
                  <a:srgbClr val="CC0066"/>
                </a:solidFill>
                <a:latin typeface="Arial" charset="0"/>
              </a:rPr>
              <a:t>/</a:t>
            </a:r>
            <a:r>
              <a:rPr lang="zh-CN" altLang="en-US" sz="2400" b="1" dirty="0" smtClean="0">
                <a:latin typeface="Arial" charset="0"/>
              </a:rPr>
              <a:t>那个讨钱的老太婆</a:t>
            </a:r>
            <a:r>
              <a:rPr lang="en-US" altLang="zh-CN" sz="2400" b="1" dirty="0" smtClean="0">
                <a:solidFill>
                  <a:srgbClr val="CC0066"/>
                </a:solidFill>
                <a:latin typeface="Arial" charset="0"/>
              </a:rPr>
              <a:t>//</a:t>
            </a:r>
            <a:r>
              <a:rPr lang="zh-CN" altLang="en-US" sz="2400" b="1" dirty="0" smtClean="0">
                <a:latin typeface="Arial" charset="0"/>
              </a:rPr>
              <a:t>现在怎么样了？（马克</a:t>
            </a:r>
            <a:r>
              <a:rPr lang="en-US" altLang="zh-CN" sz="2400" b="1" dirty="0" smtClean="0">
                <a:latin typeface="Arial" charset="0"/>
              </a:rPr>
              <a:t>·</a:t>
            </a:r>
            <a:r>
              <a:rPr lang="zh-CN" altLang="en-US" sz="2400" b="1" dirty="0" smtClean="0">
                <a:latin typeface="Arial" charset="0"/>
              </a:rPr>
              <a:t>吐温</a:t>
            </a:r>
            <a:r>
              <a:rPr lang="en-US" altLang="zh-CN" sz="2400" b="1" dirty="0" smtClean="0">
                <a:latin typeface="Arial" charset="0"/>
              </a:rPr>
              <a:t>《</a:t>
            </a:r>
            <a:r>
              <a:rPr lang="zh-CN" altLang="en-US" sz="2400" b="1" dirty="0" smtClean="0">
                <a:latin typeface="Arial" charset="0"/>
              </a:rPr>
              <a:t>竞选州长</a:t>
            </a:r>
            <a:r>
              <a:rPr lang="en-US" altLang="zh-CN" sz="2400" b="1" dirty="0" smtClean="0">
                <a:latin typeface="Arial" charset="0"/>
              </a:rPr>
              <a:t>》</a:t>
            </a:r>
            <a:r>
              <a:rPr lang="zh-CN" altLang="en-US" sz="2400" b="1" dirty="0" smtClean="0">
                <a:latin typeface="Arial" charset="0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rect l="0" t="0" r="0" b="0"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 smtClean="0"/>
              <a:t>3.</a:t>
            </a:r>
            <a:r>
              <a:rPr lang="zh-CN" altLang="en-US" sz="2400" b="1" dirty="0" smtClean="0"/>
              <a:t>逻辑停顿</a:t>
            </a:r>
            <a:r>
              <a:rPr lang="zh-CN" altLang="en-US" sz="2400" dirty="0" smtClean="0"/>
              <a:t>：</a:t>
            </a:r>
            <a:r>
              <a:rPr lang="zh-CN" altLang="zh-CN" sz="2400" dirty="0" smtClean="0"/>
              <a:t>是为了强调某词语所表达的意义而表现出词组、句子之间的逻辑关系产生的停顿。</a:t>
            </a:r>
            <a:endParaRPr lang="en-US" altLang="zh-CN" sz="2400" dirty="0" smtClean="0"/>
          </a:p>
          <a:p>
            <a:pPr>
              <a:lnSpc>
                <a:spcPct val="90000"/>
              </a:lnSpc>
            </a:pPr>
            <a:r>
              <a:rPr lang="zh-CN" altLang="en-US" sz="2400" b="1" dirty="0" smtClean="0">
                <a:solidFill>
                  <a:srgbClr val="CC0099"/>
                </a:solidFill>
              </a:rPr>
              <a:t>特点：没有固定的位置，因文而异，因人而异，由说话人的意图而定。但要自然、合理、恰当，不能破坏意群的完整。</a:t>
            </a:r>
          </a:p>
          <a:p>
            <a:pPr>
              <a:lnSpc>
                <a:spcPct val="120000"/>
              </a:lnSpc>
            </a:pPr>
            <a:endParaRPr lang="en-US" altLang="zh-CN" sz="2400" dirty="0" smtClean="0"/>
          </a:p>
          <a:p>
            <a:pPr>
              <a:lnSpc>
                <a:spcPct val="120000"/>
              </a:lnSpc>
            </a:pPr>
            <a:r>
              <a:rPr lang="zh-CN" altLang="en-US" sz="2400" b="1" dirty="0" smtClean="0"/>
              <a:t>例：我们的祖国</a:t>
            </a:r>
            <a:r>
              <a:rPr lang="en-US" altLang="zh-CN" sz="2400" b="1" dirty="0" smtClean="0"/>
              <a:t>/</a:t>
            </a:r>
            <a:r>
              <a:rPr lang="zh-CN" altLang="en-US" sz="2400" b="1" dirty="0" smtClean="0"/>
              <a:t>是一个伟大的国家。（快读）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 smtClean="0"/>
              <a:t>我们的</a:t>
            </a:r>
            <a:r>
              <a:rPr lang="en-US" altLang="zh-CN" sz="2400" b="1" dirty="0" smtClean="0"/>
              <a:t>/</a:t>
            </a:r>
            <a:r>
              <a:rPr lang="zh-CN" altLang="en-US" sz="2400" b="1" dirty="0" smtClean="0"/>
              <a:t>祖国</a:t>
            </a:r>
            <a:r>
              <a:rPr lang="en-US" altLang="zh-CN" sz="2400" b="1" dirty="0" smtClean="0"/>
              <a:t>///</a:t>
            </a:r>
            <a:r>
              <a:rPr lang="zh-CN" altLang="en-US" sz="2400" b="1" dirty="0" smtClean="0"/>
              <a:t>是一个</a:t>
            </a:r>
            <a:r>
              <a:rPr lang="en-US" altLang="zh-CN" sz="2400" b="1" dirty="0" smtClean="0"/>
              <a:t>//</a:t>
            </a:r>
            <a:r>
              <a:rPr lang="zh-CN" altLang="en-US" sz="2400" b="1" dirty="0" smtClean="0"/>
              <a:t>伟大的</a:t>
            </a:r>
            <a:r>
              <a:rPr lang="en-US" altLang="zh-CN" sz="2400" b="1" dirty="0" smtClean="0"/>
              <a:t>/</a:t>
            </a:r>
            <a:r>
              <a:rPr lang="zh-CN" altLang="en-US" sz="2400" b="1" dirty="0" smtClean="0"/>
              <a:t>国家。（慢读） </a:t>
            </a:r>
            <a:endParaRPr lang="en-US" altLang="zh-CN" sz="2400" b="1" dirty="0" smtClean="0"/>
          </a:p>
          <a:p>
            <a:pPr>
              <a:lnSpc>
                <a:spcPct val="160000"/>
              </a:lnSpc>
              <a:buFontTx/>
              <a:buNone/>
            </a:pPr>
            <a:endParaRPr lang="en-US" altLang="zh-CN" sz="2400" b="1" dirty="0" smtClean="0">
              <a:solidFill>
                <a:srgbClr val="0000FF"/>
              </a:solidFill>
              <a:latin typeface="宋体" pitchFamily="2" charset="-122"/>
            </a:endParaRPr>
          </a:p>
          <a:p>
            <a:endParaRPr lang="en-US" altLang="zh-CN" sz="24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、停连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75000"/>
          </a:schemeClr>
        </a:solidFill>
        <a:ln w="25400">
          <a:solidFill>
            <a:schemeClr val="accent6">
              <a:lumMod val="40000"/>
              <a:lumOff val="60000"/>
            </a:schemeClr>
          </a:solidFill>
          <a:miter lim="800000"/>
        </a:ln>
      </a:spPr>
      <a:bodyPr anchor="ctr"/>
      <a:lstStyle>
        <a:defPPr algn="ctr">
          <a:defRPr>
            <a:solidFill>
              <a:srgbClr val="FFFFFF"/>
            </a:solidFill>
            <a:latin typeface="宋体" panose="02010600030101010101" pitchFamily="2" charset="-122"/>
            <a:sym typeface="宋体" panose="02010600030101010101" pitchFamily="2" charset="-122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8828</Words>
  <Application>Microsoft Office PowerPoint</Application>
  <PresentationFormat>全屏显示(4:3)</PresentationFormat>
  <Paragraphs>616</Paragraphs>
  <Slides>63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63</vt:i4>
      </vt:variant>
    </vt:vector>
  </HeadingPairs>
  <TitlesOfParts>
    <vt:vector size="6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  <vt:lpstr>幻灯片 62</vt:lpstr>
      <vt:lpstr>幻灯片 63</vt:lpstr>
    </vt:vector>
  </TitlesOfParts>
  <Company>AFI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yingzi</dc:creator>
  <cp:lastModifiedBy>Administrator</cp:lastModifiedBy>
  <cp:revision>420</cp:revision>
  <dcterms:created xsi:type="dcterms:W3CDTF">2011-03-25T03:20:00Z</dcterms:created>
  <dcterms:modified xsi:type="dcterms:W3CDTF">2022-05-06T12:50:44Z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117EFCDCDE5B49BE9851BD2DEFAD416B</vt:lpwstr>
  </property>
</Properties>
</file>